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2" r:id="rId2"/>
  </p:sldMasterIdLst>
  <p:notesMasterIdLst>
    <p:notesMasterId r:id="rId29"/>
  </p:notesMasterIdLst>
  <p:sldIdLst>
    <p:sldId id="256" r:id="rId3"/>
    <p:sldId id="258" r:id="rId4"/>
    <p:sldId id="265" r:id="rId5"/>
    <p:sldId id="266" r:id="rId6"/>
    <p:sldId id="267" r:id="rId7"/>
    <p:sldId id="259" r:id="rId8"/>
    <p:sldId id="260" r:id="rId9"/>
    <p:sldId id="268" r:id="rId10"/>
    <p:sldId id="261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79" r:id="rId21"/>
    <p:sldId id="280" r:id="rId22"/>
    <p:sldId id="281" r:id="rId23"/>
    <p:sldId id="262" r:id="rId24"/>
    <p:sldId id="257" r:id="rId25"/>
    <p:sldId id="263" r:id="rId26"/>
    <p:sldId id="264" r:id="rId27"/>
    <p:sldId id="282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CA429"/>
    <a:srgbClr val="FF6600"/>
    <a:srgbClr val="F30BB6"/>
    <a:srgbClr val="09E51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588" autoAdjust="0"/>
    <p:restoredTop sz="94660"/>
  </p:normalViewPr>
  <p:slideViewPr>
    <p:cSldViewPr snapToGrid="0">
      <p:cViewPr varScale="1">
        <p:scale>
          <a:sx n="70" d="100"/>
          <a:sy n="70" d="100"/>
        </p:scale>
        <p:origin x="71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presProps" Target="presProps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B25DCE-F7DE-4B67-9FFF-939C43C3D7A0}" type="datetimeFigureOut">
              <a:rPr lang="en-US" smtClean="0"/>
              <a:t>6/12/2020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020768-B19F-4BA0-A0F3-7650F3FED8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0378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708a6ee8a1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708a6ee8a1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708a6ee8a1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708a6ee8a1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29983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708a6ee8a1_0_4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708a6ee8a1_0_4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708a6ee8a1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708a6ee8a1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708a6ee8a1_0_4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708a6ee8a1_0_4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51094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708a6ee8a1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708a6ee8a1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708a6ee8a1_0_4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708a6ee8a1_0_4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708a6ee8a1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708a6ee8a1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708a6ee8a1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708a6ee8a1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16864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708a6ee8a1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708a6ee8a1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109057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708a6ee8a1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708a6ee8a1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28442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708a6ee8a1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708a6ee8a1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708a6ee8a1_0_4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708a6ee8a1_0_4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708a6ee8a1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708a6ee8a1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708a6ee8a1_0_4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708a6ee8a1_0_4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12546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708a6ee8a1_0_4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708a6ee8a1_0_4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708a6ee8a1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708a6ee8a1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708a6ee8a1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708a6ee8a1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352102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708a6ee8a1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708a6ee8a1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59889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FA73B-BFA4-4A21-82F5-5E8A2C78F8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45E266-FB04-4C7A-9F48-F39B9F0582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EA67FE-5780-4C41-9069-2BD34042AA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AAB4B-11E2-4230-8C1B-EBA2EF333AB6}" type="datetimeFigureOut">
              <a:rPr lang="en-US" smtClean="0"/>
              <a:t>6/12/2020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D81884-5233-409A-80F9-229C647023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C31A2E-5184-4F43-A769-06CF601237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E6261-A247-4C58-B208-CC68B04692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9540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59B31-50B5-4EE3-BB21-54DA3D2C3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699517-CBA3-43AC-9DDA-82568B84E0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78E777-DD5A-4A0C-AE05-FCED1EC475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AAB4B-11E2-4230-8C1B-EBA2EF333AB6}" type="datetimeFigureOut">
              <a:rPr lang="en-US" smtClean="0"/>
              <a:t>6/12/2020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4D2D8E-87FD-4150-82F4-48B1889587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39C463-294E-428D-A5BB-8C03F9DE2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E6261-A247-4C58-B208-CC68B04692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7419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9FF5B03-574B-4E5F-A08F-A53A5BF45CD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FDE2DF-7F33-4E46-BF3E-A4A771128A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CC6F81-0891-4B3D-930C-AFBC1C8BE6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AAB4B-11E2-4230-8C1B-EBA2EF333AB6}" type="datetimeFigureOut">
              <a:rPr lang="en-US" smtClean="0"/>
              <a:t>6/12/2020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293478-F24E-4EBD-9811-DCEAA8C2C4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D9A861-DD27-41B2-9442-54A8DBC99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E6261-A247-4C58-B208-CC68B04692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2308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4"/>
          <p:cNvSpPr txBox="1">
            <a:spLocks noGrp="1"/>
          </p:cNvSpPr>
          <p:nvPr>
            <p:ph type="body" idx="1"/>
          </p:nvPr>
        </p:nvSpPr>
        <p:spPr>
          <a:xfrm>
            <a:off x="960000" y="1536633"/>
            <a:ext cx="10272000" cy="4555200"/>
          </a:xfrm>
          <a:prstGeom prst="rect">
            <a:avLst/>
          </a:prstGeom>
          <a:solidFill>
            <a:srgbClr val="FFFFFF">
              <a:alpha val="45090"/>
            </a:srgbClr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39792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AutoNum type="arabicPeriod"/>
              <a:defRPr sz="1733">
                <a:solidFill>
                  <a:srgbClr val="F3F3F3"/>
                </a:solidFill>
              </a:defRPr>
            </a:lvl1pPr>
            <a:lvl2pPr marL="1219170" lvl="1" indent="-397923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lphaLcPeriod"/>
              <a:defRPr sz="1600"/>
            </a:lvl2pPr>
            <a:lvl3pPr marL="1828754" lvl="2" indent="-397923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100"/>
              <a:buAutoNum type="romanLcPeriod"/>
              <a:defRPr sz="1600"/>
            </a:lvl3pPr>
            <a:lvl4pPr marL="2438339" lvl="3" indent="-397923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rabicPeriod"/>
              <a:defRPr sz="1600"/>
            </a:lvl4pPr>
            <a:lvl5pPr marL="3047924" lvl="4" indent="-397923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lphaLcPeriod"/>
              <a:defRPr sz="1600"/>
            </a:lvl5pPr>
            <a:lvl6pPr marL="3657509" lvl="5" indent="-397923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100"/>
              <a:buAutoNum type="romanLcPeriod"/>
              <a:defRPr sz="1600"/>
            </a:lvl6pPr>
            <a:lvl7pPr marL="4267093" lvl="6" indent="-397923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rabicPeriod"/>
              <a:defRPr sz="1600"/>
            </a:lvl7pPr>
            <a:lvl8pPr marL="4876678" lvl="7" indent="-397923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lphaLcPeriod"/>
              <a:defRPr sz="1600"/>
            </a:lvl8pPr>
            <a:lvl9pPr marL="5486263" lvl="8" indent="-397923">
              <a:spcBef>
                <a:spcPts val="2133"/>
              </a:spcBef>
              <a:spcAft>
                <a:spcPts val="2133"/>
              </a:spcAft>
              <a:buClr>
                <a:srgbClr val="000000"/>
              </a:buClr>
              <a:buSzPts val="1100"/>
              <a:buAutoNum type="romanLcPeriod"/>
              <a:defRPr sz="1600"/>
            </a:lvl9pPr>
          </a:lstStyle>
          <a:p>
            <a:endParaRPr/>
          </a:p>
        </p:txBody>
      </p:sp>
      <p:sp>
        <p:nvSpPr>
          <p:cNvPr id="15" name="Google Shape;15;p4"/>
          <p:cNvSpPr txBox="1">
            <a:spLocks noGrp="1"/>
          </p:cNvSpPr>
          <p:nvPr>
            <p:ph type="title"/>
          </p:nvPr>
        </p:nvSpPr>
        <p:spPr>
          <a:xfrm>
            <a:off x="960133" y="6797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40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4000">
                <a:solidFill>
                  <a:srgbClr val="F3F3F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4000">
                <a:solidFill>
                  <a:srgbClr val="F3F3F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4000">
                <a:solidFill>
                  <a:srgbClr val="F3F3F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4000">
                <a:solidFill>
                  <a:srgbClr val="F3F3F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4000">
                <a:solidFill>
                  <a:srgbClr val="F3F3F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4000">
                <a:solidFill>
                  <a:srgbClr val="F3F3F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4000">
                <a:solidFill>
                  <a:srgbClr val="F3F3F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40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426983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0"/>
          <p:cNvSpPr txBox="1">
            <a:spLocks noGrp="1"/>
          </p:cNvSpPr>
          <p:nvPr>
            <p:ph type="title"/>
          </p:nvPr>
        </p:nvSpPr>
        <p:spPr>
          <a:xfrm>
            <a:off x="697100" y="1295800"/>
            <a:ext cx="5050400" cy="426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8000">
                <a:solidFill>
                  <a:srgbClr val="F3F3F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33" name="Google Shape;33;p10"/>
          <p:cNvSpPr txBox="1">
            <a:spLocks noGrp="1"/>
          </p:cNvSpPr>
          <p:nvPr>
            <p:ph type="subTitle" idx="1"/>
          </p:nvPr>
        </p:nvSpPr>
        <p:spPr>
          <a:xfrm>
            <a:off x="6399933" y="2605600"/>
            <a:ext cx="25868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67">
                <a:solidFill>
                  <a:srgbClr val="F3F3F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34" name="Google Shape;34;p10"/>
          <p:cNvSpPr txBox="1">
            <a:spLocks noGrp="1"/>
          </p:cNvSpPr>
          <p:nvPr>
            <p:ph type="title" idx="2" hasCustomPrompt="1"/>
          </p:nvPr>
        </p:nvSpPr>
        <p:spPr>
          <a:xfrm>
            <a:off x="6465560" y="1334833"/>
            <a:ext cx="2702400" cy="24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18666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195938098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960000" y="1518867"/>
            <a:ext cx="5872000" cy="345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9600">
                <a:solidFill>
                  <a:srgbClr val="F3F3F3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960000" y="4780100"/>
            <a:ext cx="4513200" cy="5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67">
                <a:solidFill>
                  <a:srgbClr val="F3F3F3"/>
                </a:solidFill>
                <a:latin typeface="Advent Pro Light"/>
                <a:ea typeface="Advent Pro Light"/>
                <a:cs typeface="Advent Pro Light"/>
                <a:sym typeface="Advent Pro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530293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6178847" y="1912800"/>
            <a:ext cx="4710400" cy="303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6400">
                <a:solidFill>
                  <a:srgbClr val="F3F3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317525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4"/>
          <p:cNvSpPr txBox="1">
            <a:spLocks noGrp="1"/>
          </p:cNvSpPr>
          <p:nvPr>
            <p:ph type="body" idx="1"/>
          </p:nvPr>
        </p:nvSpPr>
        <p:spPr>
          <a:xfrm>
            <a:off x="960000" y="1536633"/>
            <a:ext cx="10272000" cy="4555200"/>
          </a:xfrm>
          <a:prstGeom prst="rect">
            <a:avLst/>
          </a:prstGeom>
          <a:solidFill>
            <a:srgbClr val="FFFFFF">
              <a:alpha val="45090"/>
            </a:srgbClr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39792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AutoNum type="arabicPeriod"/>
              <a:defRPr sz="1733">
                <a:solidFill>
                  <a:srgbClr val="F3F3F3"/>
                </a:solidFill>
              </a:defRPr>
            </a:lvl1pPr>
            <a:lvl2pPr marL="1219170" lvl="1" indent="-397923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lphaLcPeriod"/>
              <a:defRPr sz="1600"/>
            </a:lvl2pPr>
            <a:lvl3pPr marL="1828754" lvl="2" indent="-397923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100"/>
              <a:buAutoNum type="romanLcPeriod"/>
              <a:defRPr sz="1600"/>
            </a:lvl3pPr>
            <a:lvl4pPr marL="2438339" lvl="3" indent="-397923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rabicPeriod"/>
              <a:defRPr sz="1600"/>
            </a:lvl4pPr>
            <a:lvl5pPr marL="3047924" lvl="4" indent="-397923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lphaLcPeriod"/>
              <a:defRPr sz="1600"/>
            </a:lvl5pPr>
            <a:lvl6pPr marL="3657509" lvl="5" indent="-397923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100"/>
              <a:buAutoNum type="romanLcPeriod"/>
              <a:defRPr sz="1600"/>
            </a:lvl6pPr>
            <a:lvl7pPr marL="4267093" lvl="6" indent="-397923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rabicPeriod"/>
              <a:defRPr sz="1600"/>
            </a:lvl7pPr>
            <a:lvl8pPr marL="4876678" lvl="7" indent="-397923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lphaLcPeriod"/>
              <a:defRPr sz="1600"/>
            </a:lvl8pPr>
            <a:lvl9pPr marL="5486263" lvl="8" indent="-397923">
              <a:spcBef>
                <a:spcPts val="2133"/>
              </a:spcBef>
              <a:spcAft>
                <a:spcPts val="2133"/>
              </a:spcAft>
              <a:buClr>
                <a:srgbClr val="000000"/>
              </a:buClr>
              <a:buSzPts val="1100"/>
              <a:buAutoNum type="romanLcPeriod"/>
              <a:defRPr sz="1600"/>
            </a:lvl9pPr>
          </a:lstStyle>
          <a:p>
            <a:endParaRPr/>
          </a:p>
        </p:txBody>
      </p:sp>
      <p:sp>
        <p:nvSpPr>
          <p:cNvPr id="15" name="Google Shape;15;p4"/>
          <p:cNvSpPr txBox="1">
            <a:spLocks noGrp="1"/>
          </p:cNvSpPr>
          <p:nvPr>
            <p:ph type="title"/>
          </p:nvPr>
        </p:nvSpPr>
        <p:spPr>
          <a:xfrm>
            <a:off x="960133" y="6797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40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4000">
                <a:solidFill>
                  <a:srgbClr val="F3F3F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4000">
                <a:solidFill>
                  <a:srgbClr val="F3F3F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4000">
                <a:solidFill>
                  <a:srgbClr val="F3F3F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4000">
                <a:solidFill>
                  <a:srgbClr val="F3F3F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4000">
                <a:solidFill>
                  <a:srgbClr val="F3F3F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4000">
                <a:solidFill>
                  <a:srgbClr val="F3F3F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4000">
                <a:solidFill>
                  <a:srgbClr val="F3F3F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40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508345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5"/>
          <p:cNvSpPr txBox="1">
            <a:spLocks noGrp="1"/>
          </p:cNvSpPr>
          <p:nvPr>
            <p:ph type="subTitle" idx="1"/>
          </p:nvPr>
        </p:nvSpPr>
        <p:spPr>
          <a:xfrm flipH="1">
            <a:off x="7445513" y="3872667"/>
            <a:ext cx="2268400" cy="59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867" b="1">
                <a:latin typeface="Anton"/>
                <a:ea typeface="Anton"/>
                <a:cs typeface="Anton"/>
                <a:sym typeface="Anton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867" b="1">
                <a:latin typeface="Anton"/>
                <a:ea typeface="Anton"/>
                <a:cs typeface="Anton"/>
                <a:sym typeface="Anton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867" b="1">
                <a:latin typeface="Anton"/>
                <a:ea typeface="Anton"/>
                <a:cs typeface="Anton"/>
                <a:sym typeface="Anton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867" b="1">
                <a:latin typeface="Anton"/>
                <a:ea typeface="Anton"/>
                <a:cs typeface="Anton"/>
                <a:sym typeface="Anton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867" b="1">
                <a:latin typeface="Anton"/>
                <a:ea typeface="Anton"/>
                <a:cs typeface="Anton"/>
                <a:sym typeface="Anton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867" b="1">
                <a:latin typeface="Anton"/>
                <a:ea typeface="Anton"/>
                <a:cs typeface="Anton"/>
                <a:sym typeface="Anton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867" b="1">
                <a:latin typeface="Anton"/>
                <a:ea typeface="Anton"/>
                <a:cs typeface="Anton"/>
                <a:sym typeface="Anton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867" b="1"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18" name="Google Shape;18;p5"/>
          <p:cNvSpPr txBox="1">
            <a:spLocks noGrp="1"/>
          </p:cNvSpPr>
          <p:nvPr>
            <p:ph type="subTitle" idx="2"/>
          </p:nvPr>
        </p:nvSpPr>
        <p:spPr>
          <a:xfrm flipH="1">
            <a:off x="6772400" y="4306033"/>
            <a:ext cx="3614800" cy="98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67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67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67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67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67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67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67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67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19" name="Google Shape;19;p5"/>
          <p:cNvSpPr txBox="1">
            <a:spLocks noGrp="1"/>
          </p:cNvSpPr>
          <p:nvPr>
            <p:ph type="subTitle" idx="3"/>
          </p:nvPr>
        </p:nvSpPr>
        <p:spPr>
          <a:xfrm flipH="1">
            <a:off x="2478180" y="3872667"/>
            <a:ext cx="2268400" cy="59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867" b="1">
                <a:latin typeface="Anton"/>
                <a:ea typeface="Anton"/>
                <a:cs typeface="Anton"/>
                <a:sym typeface="Anton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867" b="1">
                <a:latin typeface="Anton"/>
                <a:ea typeface="Anton"/>
                <a:cs typeface="Anton"/>
                <a:sym typeface="Anton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867" b="1">
                <a:latin typeface="Anton"/>
                <a:ea typeface="Anton"/>
                <a:cs typeface="Anton"/>
                <a:sym typeface="Anton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867" b="1">
                <a:latin typeface="Anton"/>
                <a:ea typeface="Anton"/>
                <a:cs typeface="Anton"/>
                <a:sym typeface="Anton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867" b="1">
                <a:latin typeface="Anton"/>
                <a:ea typeface="Anton"/>
                <a:cs typeface="Anton"/>
                <a:sym typeface="Anton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867" b="1">
                <a:latin typeface="Anton"/>
                <a:ea typeface="Anton"/>
                <a:cs typeface="Anton"/>
                <a:sym typeface="Anton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867" b="1">
                <a:latin typeface="Anton"/>
                <a:ea typeface="Anton"/>
                <a:cs typeface="Anton"/>
                <a:sym typeface="Anton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867" b="1"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subTitle" idx="4"/>
          </p:nvPr>
        </p:nvSpPr>
        <p:spPr>
          <a:xfrm flipH="1">
            <a:off x="1805067" y="4306033"/>
            <a:ext cx="3614800" cy="98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67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67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67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67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67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67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67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67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960133" y="6797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40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4000">
                <a:solidFill>
                  <a:srgbClr val="F3F3F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4000">
                <a:solidFill>
                  <a:srgbClr val="F3F3F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4000">
                <a:solidFill>
                  <a:srgbClr val="F3F3F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4000">
                <a:solidFill>
                  <a:srgbClr val="F3F3F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4000">
                <a:solidFill>
                  <a:srgbClr val="F3F3F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4000">
                <a:solidFill>
                  <a:srgbClr val="F3F3F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4000">
                <a:solidFill>
                  <a:srgbClr val="F3F3F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40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5040601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title"/>
          </p:nvPr>
        </p:nvSpPr>
        <p:spPr>
          <a:xfrm>
            <a:off x="960133" y="6797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40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4000">
                <a:solidFill>
                  <a:srgbClr val="F3F3F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4000">
                <a:solidFill>
                  <a:srgbClr val="F3F3F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4000">
                <a:solidFill>
                  <a:srgbClr val="F3F3F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4000">
                <a:solidFill>
                  <a:srgbClr val="F3F3F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4000">
                <a:solidFill>
                  <a:srgbClr val="F3F3F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4000">
                <a:solidFill>
                  <a:srgbClr val="F3F3F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4000">
                <a:solidFill>
                  <a:srgbClr val="F3F3F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40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8761890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título 1">
  <p:cSld name="Solo título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>
            <a:spLocks noGrp="1"/>
          </p:cNvSpPr>
          <p:nvPr>
            <p:ph type="title"/>
          </p:nvPr>
        </p:nvSpPr>
        <p:spPr>
          <a:xfrm>
            <a:off x="960133" y="6797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40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4000">
                <a:solidFill>
                  <a:srgbClr val="F3F3F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4000">
                <a:solidFill>
                  <a:srgbClr val="F3F3F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4000">
                <a:solidFill>
                  <a:srgbClr val="F3F3F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4000">
                <a:solidFill>
                  <a:srgbClr val="F3F3F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4000">
                <a:solidFill>
                  <a:srgbClr val="F3F3F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4000">
                <a:solidFill>
                  <a:srgbClr val="F3F3F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4000">
                <a:solidFill>
                  <a:srgbClr val="F3F3F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40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594637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478285-CE85-4A0B-978E-D6459CC04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A1F686-CC75-447B-9BAE-C478619262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4E6DB8-261A-4132-BCDD-2D4651DD0A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AAB4B-11E2-4230-8C1B-EBA2EF333AB6}" type="datetimeFigureOut">
              <a:rPr lang="en-US" smtClean="0"/>
              <a:t>6/12/2020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BD6B45-5F73-4969-95E4-A9EC5812A8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E080B4-7877-4A66-997A-CD998D295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E6261-A247-4C58-B208-CC68B04692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68241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8"/>
          <p:cNvSpPr txBox="1">
            <a:spLocks noGrp="1"/>
          </p:cNvSpPr>
          <p:nvPr>
            <p:ph type="subTitle" idx="1"/>
          </p:nvPr>
        </p:nvSpPr>
        <p:spPr>
          <a:xfrm>
            <a:off x="3316217" y="1912800"/>
            <a:ext cx="4490400" cy="303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67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28" name="Google Shape;28;p8"/>
          <p:cNvSpPr txBox="1">
            <a:spLocks noGrp="1"/>
          </p:cNvSpPr>
          <p:nvPr>
            <p:ph type="title"/>
          </p:nvPr>
        </p:nvSpPr>
        <p:spPr>
          <a:xfrm>
            <a:off x="8706971" y="1912800"/>
            <a:ext cx="2622800" cy="303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6400">
                <a:solidFill>
                  <a:srgbClr val="F3F3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4009703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9"/>
          <p:cNvSpPr txBox="1">
            <a:spLocks noGrp="1"/>
          </p:cNvSpPr>
          <p:nvPr>
            <p:ph type="title"/>
          </p:nvPr>
        </p:nvSpPr>
        <p:spPr>
          <a:xfrm>
            <a:off x="3229667" y="1891600"/>
            <a:ext cx="5732800" cy="307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9600">
                <a:solidFill>
                  <a:srgbClr val="F3F3F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3168277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0"/>
          <p:cNvSpPr txBox="1">
            <a:spLocks noGrp="1"/>
          </p:cNvSpPr>
          <p:nvPr>
            <p:ph type="title"/>
          </p:nvPr>
        </p:nvSpPr>
        <p:spPr>
          <a:xfrm>
            <a:off x="697100" y="1295800"/>
            <a:ext cx="5050400" cy="426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8000">
                <a:solidFill>
                  <a:srgbClr val="F3F3F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33" name="Google Shape;33;p10"/>
          <p:cNvSpPr txBox="1">
            <a:spLocks noGrp="1"/>
          </p:cNvSpPr>
          <p:nvPr>
            <p:ph type="subTitle" idx="1"/>
          </p:nvPr>
        </p:nvSpPr>
        <p:spPr>
          <a:xfrm>
            <a:off x="6399933" y="2605600"/>
            <a:ext cx="25868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67">
                <a:solidFill>
                  <a:srgbClr val="F3F3F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34" name="Google Shape;34;p10"/>
          <p:cNvSpPr txBox="1">
            <a:spLocks noGrp="1"/>
          </p:cNvSpPr>
          <p:nvPr>
            <p:ph type="title" idx="2" hasCustomPrompt="1"/>
          </p:nvPr>
        </p:nvSpPr>
        <p:spPr>
          <a:xfrm>
            <a:off x="6465560" y="1334833"/>
            <a:ext cx="2702400" cy="24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18666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129786522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1"/>
          <p:cNvSpPr txBox="1">
            <a:spLocks noGrp="1"/>
          </p:cNvSpPr>
          <p:nvPr>
            <p:ph type="title"/>
          </p:nvPr>
        </p:nvSpPr>
        <p:spPr>
          <a:xfrm>
            <a:off x="960133" y="2275800"/>
            <a:ext cx="3679600" cy="230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60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3866816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2"/>
          <p:cNvSpPr txBox="1">
            <a:spLocks noGrp="1"/>
          </p:cNvSpPr>
          <p:nvPr>
            <p:ph type="title" hasCustomPrompt="1"/>
          </p:nvPr>
        </p:nvSpPr>
        <p:spPr>
          <a:xfrm>
            <a:off x="415600" y="2750000"/>
            <a:ext cx="11360800" cy="148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39" name="Google Shape;39;p12"/>
          <p:cNvSpPr txBox="1">
            <a:spLocks noGrp="1"/>
          </p:cNvSpPr>
          <p:nvPr>
            <p:ph type="body" idx="1"/>
          </p:nvPr>
        </p:nvSpPr>
        <p:spPr>
          <a:xfrm>
            <a:off x="415600" y="4340933"/>
            <a:ext cx="11360800" cy="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867"/>
            </a:lvl1pPr>
            <a:lvl2pPr marL="1219170" lvl="1" indent="-406390" algn="ctr">
              <a:spcBef>
                <a:spcPts val="2133"/>
              </a:spcBef>
              <a:spcAft>
                <a:spcPts val="0"/>
              </a:spcAft>
              <a:buSzPts val="1200"/>
              <a:buChar char="○"/>
              <a:defRPr/>
            </a:lvl2pPr>
            <a:lvl3pPr marL="1828754" lvl="2" indent="-406390" algn="ctr">
              <a:spcBef>
                <a:spcPts val="2133"/>
              </a:spcBef>
              <a:spcAft>
                <a:spcPts val="0"/>
              </a:spcAft>
              <a:buSzPts val="1200"/>
              <a:buChar char="■"/>
              <a:defRPr/>
            </a:lvl3pPr>
            <a:lvl4pPr marL="2438339" lvl="3" indent="-406390" algn="ctr">
              <a:spcBef>
                <a:spcPts val="2133"/>
              </a:spcBef>
              <a:spcAft>
                <a:spcPts val="0"/>
              </a:spcAft>
              <a:buSzPts val="1200"/>
              <a:buChar char="●"/>
              <a:defRPr/>
            </a:lvl4pPr>
            <a:lvl5pPr marL="3047924" lvl="4" indent="-406390" algn="ctr">
              <a:spcBef>
                <a:spcPts val="2133"/>
              </a:spcBef>
              <a:spcAft>
                <a:spcPts val="0"/>
              </a:spcAft>
              <a:buSzPts val="1200"/>
              <a:buChar char="○"/>
              <a:defRPr/>
            </a:lvl5pPr>
            <a:lvl6pPr marL="3657509" lvl="5" indent="-406390" algn="ctr">
              <a:spcBef>
                <a:spcPts val="2133"/>
              </a:spcBef>
              <a:spcAft>
                <a:spcPts val="0"/>
              </a:spcAft>
              <a:buSzPts val="1200"/>
              <a:buChar char="■"/>
              <a:defRPr/>
            </a:lvl6pPr>
            <a:lvl7pPr marL="4267093" lvl="6" indent="-406390" algn="ctr">
              <a:spcBef>
                <a:spcPts val="2133"/>
              </a:spcBef>
              <a:spcAft>
                <a:spcPts val="0"/>
              </a:spcAft>
              <a:buSzPts val="1200"/>
              <a:buChar char="●"/>
              <a:defRPr/>
            </a:lvl7pPr>
            <a:lvl8pPr marL="4876678" lvl="7" indent="-406390" algn="ctr">
              <a:spcBef>
                <a:spcPts val="2133"/>
              </a:spcBef>
              <a:spcAft>
                <a:spcPts val="0"/>
              </a:spcAft>
              <a:buSzPts val="1200"/>
              <a:buChar char="○"/>
              <a:defRPr/>
            </a:lvl8pPr>
            <a:lvl9pPr marL="5486263" lvl="8" indent="-406390" algn="ctr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5435081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9290998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Agenda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4"/>
          <p:cNvSpPr txBox="1">
            <a:spLocks noGrp="1"/>
          </p:cNvSpPr>
          <p:nvPr>
            <p:ph type="title"/>
          </p:nvPr>
        </p:nvSpPr>
        <p:spPr>
          <a:xfrm>
            <a:off x="2015617" y="1936833"/>
            <a:ext cx="3118800" cy="5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i="0">
                <a:solidFill>
                  <a:srgbClr val="F3F3F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9pPr>
          </a:lstStyle>
          <a:p>
            <a:endParaRPr/>
          </a:p>
        </p:txBody>
      </p:sp>
      <p:sp>
        <p:nvSpPr>
          <p:cNvPr id="43" name="Google Shape;43;p14"/>
          <p:cNvSpPr txBox="1">
            <a:spLocks noGrp="1"/>
          </p:cNvSpPr>
          <p:nvPr>
            <p:ph type="subTitle" idx="1"/>
          </p:nvPr>
        </p:nvSpPr>
        <p:spPr>
          <a:xfrm>
            <a:off x="2015616" y="2372767"/>
            <a:ext cx="3118800" cy="85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rgbClr val="F3F3F3"/>
                </a:solidFill>
              </a:defRPr>
            </a:lvl1pPr>
            <a:lvl2pPr lvl="1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rgbClr val="F3F3F3"/>
                </a:solidFill>
              </a:defRPr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rgbClr val="F3F3F3"/>
                </a:solidFill>
              </a:defRPr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rgbClr val="F3F3F3"/>
                </a:solidFill>
              </a:defRPr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rgbClr val="F3F3F3"/>
                </a:solidFill>
              </a:defRPr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rgbClr val="F3F3F3"/>
                </a:solidFill>
              </a:defRPr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rgbClr val="F3F3F3"/>
                </a:solidFill>
              </a:defRPr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rgbClr val="F3F3F3"/>
                </a:solidFill>
              </a:defRPr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  <a:defRPr sz="1867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14"/>
          <p:cNvSpPr txBox="1">
            <a:spLocks noGrp="1"/>
          </p:cNvSpPr>
          <p:nvPr>
            <p:ph type="title" idx="2"/>
          </p:nvPr>
        </p:nvSpPr>
        <p:spPr>
          <a:xfrm>
            <a:off x="6460649" y="1940351"/>
            <a:ext cx="3118800" cy="5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95998"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i="0">
                <a:solidFill>
                  <a:srgbClr val="F3F3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9pPr>
          </a:lstStyle>
          <a:p>
            <a:endParaRPr/>
          </a:p>
        </p:txBody>
      </p:sp>
      <p:sp>
        <p:nvSpPr>
          <p:cNvPr id="45" name="Google Shape;45;p14"/>
          <p:cNvSpPr txBox="1">
            <a:spLocks noGrp="1"/>
          </p:cNvSpPr>
          <p:nvPr>
            <p:ph type="subTitle" idx="3"/>
          </p:nvPr>
        </p:nvSpPr>
        <p:spPr>
          <a:xfrm>
            <a:off x="6460649" y="2376317"/>
            <a:ext cx="3118800" cy="85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rgbClr val="F3F3F3"/>
                </a:solidFill>
              </a:defRPr>
            </a:lvl1pPr>
            <a:lvl2pPr lvl="1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rgbClr val="F3F3F3"/>
                </a:solidFill>
              </a:defRPr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rgbClr val="F3F3F3"/>
                </a:solidFill>
              </a:defRPr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rgbClr val="F3F3F3"/>
                </a:solidFill>
              </a:defRPr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rgbClr val="F3F3F3"/>
                </a:solidFill>
              </a:defRPr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rgbClr val="F3F3F3"/>
                </a:solidFill>
              </a:defRPr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rgbClr val="F3F3F3"/>
                </a:solidFill>
              </a:defRPr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rgbClr val="F3F3F3"/>
                </a:solidFill>
              </a:defRPr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  <a:defRPr sz="1867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14"/>
          <p:cNvSpPr txBox="1">
            <a:spLocks noGrp="1"/>
          </p:cNvSpPr>
          <p:nvPr>
            <p:ph type="title" idx="4"/>
          </p:nvPr>
        </p:nvSpPr>
        <p:spPr>
          <a:xfrm>
            <a:off x="3691084" y="3836600"/>
            <a:ext cx="3118800" cy="5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i="0">
                <a:solidFill>
                  <a:srgbClr val="F3F3F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9pPr>
          </a:lstStyle>
          <a:p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subTitle" idx="5"/>
          </p:nvPr>
        </p:nvSpPr>
        <p:spPr>
          <a:xfrm>
            <a:off x="3691083" y="4272533"/>
            <a:ext cx="3118800" cy="85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rgbClr val="F3F3F3"/>
                </a:solidFill>
              </a:defRPr>
            </a:lvl1pPr>
            <a:lvl2pPr lvl="1" rtl="0"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rgbClr val="F3F3F3"/>
                </a:solidFill>
              </a:defRPr>
            </a:lvl2pPr>
            <a:lvl3pPr lvl="2" rtl="0"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rgbClr val="F3F3F3"/>
                </a:solidFill>
              </a:defRPr>
            </a:lvl3pPr>
            <a:lvl4pPr lvl="3" rtl="0"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rgbClr val="F3F3F3"/>
                </a:solidFill>
              </a:defRPr>
            </a:lvl4pPr>
            <a:lvl5pPr lvl="4" rtl="0"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rgbClr val="F3F3F3"/>
                </a:solidFill>
              </a:defRPr>
            </a:lvl5pPr>
            <a:lvl6pPr lvl="5" rtl="0"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rgbClr val="F3F3F3"/>
                </a:solidFill>
              </a:defRPr>
            </a:lvl6pPr>
            <a:lvl7pPr lvl="6" rtl="0"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rgbClr val="F3F3F3"/>
                </a:solidFill>
              </a:defRPr>
            </a:lvl7pPr>
            <a:lvl8pPr lvl="7" rtl="0"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rgbClr val="F3F3F3"/>
                </a:solidFill>
              </a:defRPr>
            </a:lvl8pPr>
            <a:lvl9pPr lvl="8" rtl="0">
              <a:spcBef>
                <a:spcPts val="2133"/>
              </a:spcBef>
              <a:spcAft>
                <a:spcPts val="2133"/>
              </a:spcAft>
              <a:buNone/>
              <a:defRPr sz="1867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14"/>
          <p:cNvSpPr txBox="1">
            <a:spLocks noGrp="1"/>
          </p:cNvSpPr>
          <p:nvPr>
            <p:ph type="title" idx="6"/>
          </p:nvPr>
        </p:nvSpPr>
        <p:spPr>
          <a:xfrm>
            <a:off x="8134100" y="3837443"/>
            <a:ext cx="3118800" cy="5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95998"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i="0">
                <a:solidFill>
                  <a:srgbClr val="F3F3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9pPr>
          </a:lstStyle>
          <a:p>
            <a:endParaRPr/>
          </a:p>
        </p:txBody>
      </p:sp>
      <p:sp>
        <p:nvSpPr>
          <p:cNvPr id="49" name="Google Shape;49;p14"/>
          <p:cNvSpPr txBox="1">
            <a:spLocks noGrp="1"/>
          </p:cNvSpPr>
          <p:nvPr>
            <p:ph type="subTitle" idx="7"/>
          </p:nvPr>
        </p:nvSpPr>
        <p:spPr>
          <a:xfrm>
            <a:off x="8134100" y="4273409"/>
            <a:ext cx="3118800" cy="85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rgbClr val="F3F3F3"/>
                </a:solidFill>
              </a:defRPr>
            </a:lvl1pPr>
            <a:lvl2pPr lvl="1" rtl="0"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rgbClr val="F3F3F3"/>
                </a:solidFill>
              </a:defRPr>
            </a:lvl2pPr>
            <a:lvl3pPr lvl="2" rtl="0"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rgbClr val="F3F3F3"/>
                </a:solidFill>
              </a:defRPr>
            </a:lvl3pPr>
            <a:lvl4pPr lvl="3" rtl="0"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rgbClr val="F3F3F3"/>
                </a:solidFill>
              </a:defRPr>
            </a:lvl4pPr>
            <a:lvl5pPr lvl="4" rtl="0"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rgbClr val="F3F3F3"/>
                </a:solidFill>
              </a:defRPr>
            </a:lvl5pPr>
            <a:lvl6pPr lvl="5" rtl="0"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rgbClr val="F3F3F3"/>
                </a:solidFill>
              </a:defRPr>
            </a:lvl6pPr>
            <a:lvl7pPr lvl="6" rtl="0"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rgbClr val="F3F3F3"/>
                </a:solidFill>
              </a:defRPr>
            </a:lvl7pPr>
            <a:lvl8pPr lvl="7" rtl="0"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rgbClr val="F3F3F3"/>
                </a:solidFill>
              </a:defRPr>
            </a:lvl8pPr>
            <a:lvl9pPr lvl="8" rtl="0">
              <a:spcBef>
                <a:spcPts val="2133"/>
              </a:spcBef>
              <a:spcAft>
                <a:spcPts val="2133"/>
              </a:spcAft>
              <a:buNone/>
              <a:defRPr sz="1867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14"/>
          <p:cNvSpPr txBox="1">
            <a:spLocks noGrp="1"/>
          </p:cNvSpPr>
          <p:nvPr>
            <p:ph type="title" idx="8" hasCustomPrompt="1"/>
          </p:nvPr>
        </p:nvSpPr>
        <p:spPr>
          <a:xfrm>
            <a:off x="2612449" y="4219067"/>
            <a:ext cx="800000" cy="56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32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t>xx%</a:t>
            </a:r>
          </a:p>
        </p:txBody>
      </p:sp>
      <p:sp>
        <p:nvSpPr>
          <p:cNvPr id="51" name="Google Shape;51;p14"/>
          <p:cNvSpPr txBox="1">
            <a:spLocks noGrp="1"/>
          </p:cNvSpPr>
          <p:nvPr>
            <p:ph type="title" idx="9" hasCustomPrompt="1"/>
          </p:nvPr>
        </p:nvSpPr>
        <p:spPr>
          <a:xfrm>
            <a:off x="939116" y="2307133"/>
            <a:ext cx="800000" cy="56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32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t>xx%</a:t>
            </a:r>
          </a:p>
        </p:txBody>
      </p:sp>
      <p:sp>
        <p:nvSpPr>
          <p:cNvPr id="52" name="Google Shape;52;p14"/>
          <p:cNvSpPr txBox="1">
            <a:spLocks noGrp="1"/>
          </p:cNvSpPr>
          <p:nvPr>
            <p:ph type="title" idx="13" hasCustomPrompt="1"/>
          </p:nvPr>
        </p:nvSpPr>
        <p:spPr>
          <a:xfrm>
            <a:off x="7072000" y="4244843"/>
            <a:ext cx="800000" cy="56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32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t>xx%</a:t>
            </a:r>
          </a:p>
        </p:txBody>
      </p:sp>
      <p:sp>
        <p:nvSpPr>
          <p:cNvPr id="53" name="Google Shape;53;p14"/>
          <p:cNvSpPr txBox="1">
            <a:spLocks noGrp="1"/>
          </p:cNvSpPr>
          <p:nvPr>
            <p:ph type="title" idx="14" hasCustomPrompt="1"/>
          </p:nvPr>
        </p:nvSpPr>
        <p:spPr>
          <a:xfrm>
            <a:off x="5398549" y="2292284"/>
            <a:ext cx="800000" cy="56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32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298150658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>
            <a:spLocks noGrp="1"/>
          </p:cNvSpPr>
          <p:nvPr>
            <p:ph type="subTitle" idx="1"/>
          </p:nvPr>
        </p:nvSpPr>
        <p:spPr>
          <a:xfrm>
            <a:off x="2301233" y="2525767"/>
            <a:ext cx="2944800" cy="93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867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67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67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67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67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67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67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67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67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56" name="Google Shape;56;p15"/>
          <p:cNvSpPr txBox="1">
            <a:spLocks noGrp="1"/>
          </p:cNvSpPr>
          <p:nvPr>
            <p:ph type="subTitle" idx="2"/>
          </p:nvPr>
        </p:nvSpPr>
        <p:spPr>
          <a:xfrm>
            <a:off x="7737999" y="2525767"/>
            <a:ext cx="2944800" cy="93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867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67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67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67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67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67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67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67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67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57" name="Google Shape;57;p15"/>
          <p:cNvSpPr txBox="1">
            <a:spLocks noGrp="1"/>
          </p:cNvSpPr>
          <p:nvPr>
            <p:ph type="subTitle" idx="3"/>
          </p:nvPr>
        </p:nvSpPr>
        <p:spPr>
          <a:xfrm>
            <a:off x="2301233" y="4655267"/>
            <a:ext cx="2944800" cy="93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867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67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67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67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67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67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67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67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67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58" name="Google Shape;58;p15"/>
          <p:cNvSpPr txBox="1">
            <a:spLocks noGrp="1"/>
          </p:cNvSpPr>
          <p:nvPr>
            <p:ph type="subTitle" idx="4"/>
          </p:nvPr>
        </p:nvSpPr>
        <p:spPr>
          <a:xfrm>
            <a:off x="7737999" y="4655267"/>
            <a:ext cx="2944800" cy="93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867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67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67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67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67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67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67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67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67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59" name="Google Shape;59;p15"/>
          <p:cNvSpPr txBox="1">
            <a:spLocks noGrp="1"/>
          </p:cNvSpPr>
          <p:nvPr>
            <p:ph type="title"/>
          </p:nvPr>
        </p:nvSpPr>
        <p:spPr>
          <a:xfrm>
            <a:off x="960133" y="6797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40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4000">
                <a:solidFill>
                  <a:srgbClr val="F3F3F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4000">
                <a:solidFill>
                  <a:srgbClr val="F3F3F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4000">
                <a:solidFill>
                  <a:srgbClr val="F3F3F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4000">
                <a:solidFill>
                  <a:srgbClr val="F3F3F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4000">
                <a:solidFill>
                  <a:srgbClr val="F3F3F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4000">
                <a:solidFill>
                  <a:srgbClr val="F3F3F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4000">
                <a:solidFill>
                  <a:srgbClr val="F3F3F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40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0301395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6"/>
          <p:cNvSpPr txBox="1">
            <a:spLocks noGrp="1"/>
          </p:cNvSpPr>
          <p:nvPr>
            <p:ph type="subTitle" idx="1"/>
          </p:nvPr>
        </p:nvSpPr>
        <p:spPr>
          <a:xfrm>
            <a:off x="1293051" y="3506867"/>
            <a:ext cx="2950800" cy="14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rgbClr val="F3F3F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rgbClr val="F3F3F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rgbClr val="F3F3F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rgbClr val="F3F3F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rgbClr val="F3F3F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rgbClr val="F3F3F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rgbClr val="F3F3F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  <a:defRPr sz="1867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16"/>
          <p:cNvSpPr txBox="1">
            <a:spLocks noGrp="1"/>
          </p:cNvSpPr>
          <p:nvPr>
            <p:ph type="subTitle" idx="2"/>
          </p:nvPr>
        </p:nvSpPr>
        <p:spPr>
          <a:xfrm>
            <a:off x="7948151" y="3506867"/>
            <a:ext cx="2950800" cy="14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rgbClr val="F3F3F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rgbClr val="F3F3F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rgbClr val="F3F3F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rgbClr val="F3F3F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rgbClr val="F3F3F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rgbClr val="F3F3F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rgbClr val="F3F3F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  <a:defRPr sz="1867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6"/>
          <p:cNvSpPr txBox="1">
            <a:spLocks noGrp="1"/>
          </p:cNvSpPr>
          <p:nvPr>
            <p:ph type="subTitle" idx="3"/>
          </p:nvPr>
        </p:nvSpPr>
        <p:spPr>
          <a:xfrm>
            <a:off x="4620017" y="3506867"/>
            <a:ext cx="2950800" cy="14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rgbClr val="F3F3F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rgbClr val="F3F3F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rgbClr val="F3F3F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rgbClr val="F3F3F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rgbClr val="F3F3F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rgbClr val="F3F3F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rgbClr val="F3F3F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  <a:defRPr sz="1867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16"/>
          <p:cNvSpPr txBox="1">
            <a:spLocks noGrp="1"/>
          </p:cNvSpPr>
          <p:nvPr>
            <p:ph type="title"/>
          </p:nvPr>
        </p:nvSpPr>
        <p:spPr>
          <a:xfrm>
            <a:off x="1280151" y="4965267"/>
            <a:ext cx="2052400" cy="5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i="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9pPr>
          </a:lstStyle>
          <a:p>
            <a:endParaRPr/>
          </a:p>
        </p:txBody>
      </p:sp>
      <p:sp>
        <p:nvSpPr>
          <p:cNvPr id="65" name="Google Shape;65;p16"/>
          <p:cNvSpPr txBox="1">
            <a:spLocks noGrp="1"/>
          </p:cNvSpPr>
          <p:nvPr>
            <p:ph type="title" idx="4"/>
          </p:nvPr>
        </p:nvSpPr>
        <p:spPr>
          <a:xfrm>
            <a:off x="8838251" y="4965267"/>
            <a:ext cx="2052400" cy="5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i="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9pPr>
          </a:lstStyle>
          <a:p>
            <a:endParaRPr/>
          </a:p>
        </p:txBody>
      </p:sp>
      <p:sp>
        <p:nvSpPr>
          <p:cNvPr id="66" name="Google Shape;66;p16"/>
          <p:cNvSpPr txBox="1">
            <a:spLocks noGrp="1"/>
          </p:cNvSpPr>
          <p:nvPr>
            <p:ph type="title" idx="5"/>
          </p:nvPr>
        </p:nvSpPr>
        <p:spPr>
          <a:xfrm>
            <a:off x="5073781" y="4965267"/>
            <a:ext cx="2052400" cy="5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i="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9pPr>
          </a:lstStyle>
          <a:p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title" idx="6"/>
          </p:nvPr>
        </p:nvSpPr>
        <p:spPr>
          <a:xfrm>
            <a:off x="960133" y="6797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40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4000">
                <a:solidFill>
                  <a:srgbClr val="F3F3F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4000">
                <a:solidFill>
                  <a:srgbClr val="F3F3F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4000">
                <a:solidFill>
                  <a:srgbClr val="F3F3F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4000">
                <a:solidFill>
                  <a:srgbClr val="F3F3F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4000">
                <a:solidFill>
                  <a:srgbClr val="F3F3F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4000">
                <a:solidFill>
                  <a:srgbClr val="F3F3F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4000">
                <a:solidFill>
                  <a:srgbClr val="F3F3F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40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0061384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7"/>
          <p:cNvSpPr txBox="1">
            <a:spLocks noGrp="1"/>
          </p:cNvSpPr>
          <p:nvPr>
            <p:ph type="subTitle" idx="1"/>
          </p:nvPr>
        </p:nvSpPr>
        <p:spPr>
          <a:xfrm>
            <a:off x="8008000" y="3093633"/>
            <a:ext cx="2674800" cy="52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70" name="Google Shape;70;p17"/>
          <p:cNvSpPr txBox="1">
            <a:spLocks noGrp="1"/>
          </p:cNvSpPr>
          <p:nvPr>
            <p:ph type="subTitle" idx="2"/>
          </p:nvPr>
        </p:nvSpPr>
        <p:spPr>
          <a:xfrm>
            <a:off x="8008000" y="4638155"/>
            <a:ext cx="2674800" cy="52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71" name="Google Shape;71;p17"/>
          <p:cNvSpPr txBox="1">
            <a:spLocks noGrp="1"/>
          </p:cNvSpPr>
          <p:nvPr>
            <p:ph type="title" hasCustomPrompt="1"/>
          </p:nvPr>
        </p:nvSpPr>
        <p:spPr>
          <a:xfrm>
            <a:off x="8008000" y="2605367"/>
            <a:ext cx="1647200" cy="63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72" name="Google Shape;72;p17"/>
          <p:cNvSpPr txBox="1">
            <a:spLocks noGrp="1"/>
          </p:cNvSpPr>
          <p:nvPr>
            <p:ph type="title" idx="3" hasCustomPrompt="1"/>
          </p:nvPr>
        </p:nvSpPr>
        <p:spPr>
          <a:xfrm>
            <a:off x="8008000" y="4133965"/>
            <a:ext cx="1647200" cy="63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73" name="Google Shape;73;p17"/>
          <p:cNvSpPr txBox="1">
            <a:spLocks noGrp="1"/>
          </p:cNvSpPr>
          <p:nvPr>
            <p:ph type="title" idx="4"/>
          </p:nvPr>
        </p:nvSpPr>
        <p:spPr>
          <a:xfrm>
            <a:off x="960133" y="6797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40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4000">
                <a:solidFill>
                  <a:srgbClr val="F3F3F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4000">
                <a:solidFill>
                  <a:srgbClr val="F3F3F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4000">
                <a:solidFill>
                  <a:srgbClr val="F3F3F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4000">
                <a:solidFill>
                  <a:srgbClr val="F3F3F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4000">
                <a:solidFill>
                  <a:srgbClr val="F3F3F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4000">
                <a:solidFill>
                  <a:srgbClr val="F3F3F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4000">
                <a:solidFill>
                  <a:srgbClr val="F3F3F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40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40692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04FB05-992C-4E49-ADF9-BE51292D19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3AFAB9-216A-487F-8645-1A6DDF4112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19E606-BBBD-421D-A1D0-889C68CD26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AAB4B-11E2-4230-8C1B-EBA2EF333AB6}" type="datetimeFigureOut">
              <a:rPr lang="en-US" smtClean="0"/>
              <a:t>6/12/2020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F53180-19E2-49CA-A250-4B8BDBDB23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4A6FDE-E691-455D-88DE-00642969C2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E6261-A247-4C58-B208-CC68B04692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26937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8"/>
          <p:cNvSpPr txBox="1">
            <a:spLocks noGrp="1"/>
          </p:cNvSpPr>
          <p:nvPr>
            <p:ph type="title"/>
          </p:nvPr>
        </p:nvSpPr>
        <p:spPr>
          <a:xfrm>
            <a:off x="1221633" y="3258413"/>
            <a:ext cx="2455200" cy="5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 i="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9pPr>
          </a:lstStyle>
          <a:p>
            <a:endParaRPr/>
          </a:p>
        </p:txBody>
      </p:sp>
      <p:sp>
        <p:nvSpPr>
          <p:cNvPr id="76" name="Google Shape;76;p18"/>
          <p:cNvSpPr txBox="1">
            <a:spLocks noGrp="1"/>
          </p:cNvSpPr>
          <p:nvPr>
            <p:ph type="subTitle" idx="1"/>
          </p:nvPr>
        </p:nvSpPr>
        <p:spPr>
          <a:xfrm>
            <a:off x="1048367" y="2545933"/>
            <a:ext cx="2801600" cy="76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rgbClr val="F3F3F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rgbClr val="F3F3F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rgbClr val="F3F3F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rgbClr val="F3F3F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rgbClr val="F3F3F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rgbClr val="F3F3F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rgbClr val="F3F3F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  <a:defRPr sz="1867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77" name="Google Shape;77;p18"/>
          <p:cNvSpPr txBox="1">
            <a:spLocks noGrp="1"/>
          </p:cNvSpPr>
          <p:nvPr>
            <p:ph type="title" idx="2"/>
          </p:nvPr>
        </p:nvSpPr>
        <p:spPr>
          <a:xfrm>
            <a:off x="8397832" y="3258413"/>
            <a:ext cx="2455200" cy="5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 i="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9pPr>
          </a:lstStyle>
          <a:p>
            <a:endParaRPr/>
          </a:p>
        </p:txBody>
      </p:sp>
      <p:sp>
        <p:nvSpPr>
          <p:cNvPr id="78" name="Google Shape;78;p18"/>
          <p:cNvSpPr txBox="1">
            <a:spLocks noGrp="1"/>
          </p:cNvSpPr>
          <p:nvPr>
            <p:ph type="subTitle" idx="3"/>
          </p:nvPr>
        </p:nvSpPr>
        <p:spPr>
          <a:xfrm>
            <a:off x="8107233" y="2545933"/>
            <a:ext cx="3036400" cy="76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rgbClr val="F3F3F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rgbClr val="F3F3F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rgbClr val="F3F3F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rgbClr val="F3F3F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rgbClr val="F3F3F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rgbClr val="F3F3F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rgbClr val="F3F3F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  <a:defRPr sz="1867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8"/>
          <p:cNvSpPr txBox="1">
            <a:spLocks noGrp="1"/>
          </p:cNvSpPr>
          <p:nvPr>
            <p:ph type="title" idx="4"/>
          </p:nvPr>
        </p:nvSpPr>
        <p:spPr>
          <a:xfrm>
            <a:off x="4809732" y="5163680"/>
            <a:ext cx="2455200" cy="5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 i="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9pPr>
          </a:lstStyle>
          <a:p>
            <a:endParaRPr/>
          </a:p>
        </p:txBody>
      </p:sp>
      <p:sp>
        <p:nvSpPr>
          <p:cNvPr id="80" name="Google Shape;80;p18"/>
          <p:cNvSpPr txBox="1">
            <a:spLocks noGrp="1"/>
          </p:cNvSpPr>
          <p:nvPr>
            <p:ph type="subTitle" idx="5"/>
          </p:nvPr>
        </p:nvSpPr>
        <p:spPr>
          <a:xfrm>
            <a:off x="4519133" y="4443000"/>
            <a:ext cx="3036400" cy="76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rgbClr val="F3F3F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rgbClr val="F3F3F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rgbClr val="F3F3F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rgbClr val="F3F3F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rgbClr val="F3F3F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rgbClr val="F3F3F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rgbClr val="F3F3F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  <a:defRPr sz="1867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81" name="Google Shape;81;p18"/>
          <p:cNvSpPr txBox="1">
            <a:spLocks noGrp="1"/>
          </p:cNvSpPr>
          <p:nvPr>
            <p:ph type="title" idx="6"/>
          </p:nvPr>
        </p:nvSpPr>
        <p:spPr>
          <a:xfrm>
            <a:off x="4809732" y="3258413"/>
            <a:ext cx="2455200" cy="5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 i="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9pPr>
          </a:lstStyle>
          <a:p>
            <a:endParaRPr/>
          </a:p>
        </p:txBody>
      </p:sp>
      <p:sp>
        <p:nvSpPr>
          <p:cNvPr id="82" name="Google Shape;82;p18"/>
          <p:cNvSpPr txBox="1">
            <a:spLocks noGrp="1"/>
          </p:cNvSpPr>
          <p:nvPr>
            <p:ph type="subTitle" idx="7"/>
          </p:nvPr>
        </p:nvSpPr>
        <p:spPr>
          <a:xfrm>
            <a:off x="4519133" y="2545933"/>
            <a:ext cx="3036400" cy="76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rgbClr val="F3F3F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rgbClr val="F3F3F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rgbClr val="F3F3F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rgbClr val="F3F3F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rgbClr val="F3F3F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rgbClr val="F3F3F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rgbClr val="F3F3F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  <a:defRPr sz="1867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title" idx="8"/>
          </p:nvPr>
        </p:nvSpPr>
        <p:spPr>
          <a:xfrm>
            <a:off x="1221633" y="5163680"/>
            <a:ext cx="2455200" cy="5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 i="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9pPr>
          </a:lstStyle>
          <a:p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subTitle" idx="9"/>
          </p:nvPr>
        </p:nvSpPr>
        <p:spPr>
          <a:xfrm>
            <a:off x="1048433" y="4443000"/>
            <a:ext cx="2801600" cy="76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rgbClr val="F3F3F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rgbClr val="F3F3F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rgbClr val="F3F3F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rgbClr val="F3F3F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rgbClr val="F3F3F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rgbClr val="F3F3F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rgbClr val="F3F3F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  <a:defRPr sz="1867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title" idx="13"/>
          </p:nvPr>
        </p:nvSpPr>
        <p:spPr>
          <a:xfrm>
            <a:off x="8661232" y="5163684"/>
            <a:ext cx="1928400" cy="5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 i="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9pPr>
          </a:lstStyle>
          <a:p>
            <a:endParaRPr/>
          </a:p>
        </p:txBody>
      </p:sp>
      <p:sp>
        <p:nvSpPr>
          <p:cNvPr id="86" name="Google Shape;86;p18"/>
          <p:cNvSpPr txBox="1">
            <a:spLocks noGrp="1"/>
          </p:cNvSpPr>
          <p:nvPr>
            <p:ph type="subTitle" idx="14"/>
          </p:nvPr>
        </p:nvSpPr>
        <p:spPr>
          <a:xfrm>
            <a:off x="8107233" y="4443000"/>
            <a:ext cx="3036400" cy="76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rgbClr val="F3F3F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rgbClr val="F3F3F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rgbClr val="F3F3F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rgbClr val="F3F3F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rgbClr val="F3F3F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rgbClr val="F3F3F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rgbClr val="F3F3F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  <a:defRPr sz="1867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87" name="Google Shape;87;p18"/>
          <p:cNvSpPr txBox="1">
            <a:spLocks noGrp="1"/>
          </p:cNvSpPr>
          <p:nvPr>
            <p:ph type="title" idx="15"/>
          </p:nvPr>
        </p:nvSpPr>
        <p:spPr>
          <a:xfrm>
            <a:off x="960133" y="6797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40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4000">
                <a:solidFill>
                  <a:srgbClr val="F3F3F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4000">
                <a:solidFill>
                  <a:srgbClr val="F3F3F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4000">
                <a:solidFill>
                  <a:srgbClr val="F3F3F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4000">
                <a:solidFill>
                  <a:srgbClr val="F3F3F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4000">
                <a:solidFill>
                  <a:srgbClr val="F3F3F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4000">
                <a:solidFill>
                  <a:srgbClr val="F3F3F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4000">
                <a:solidFill>
                  <a:srgbClr val="F3F3F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40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8862867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9"/>
          <p:cNvSpPr txBox="1">
            <a:spLocks noGrp="1"/>
          </p:cNvSpPr>
          <p:nvPr>
            <p:ph type="ctrTitle"/>
          </p:nvPr>
        </p:nvSpPr>
        <p:spPr>
          <a:xfrm>
            <a:off x="3416233" y="967200"/>
            <a:ext cx="5360000" cy="195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6933">
                <a:solidFill>
                  <a:srgbClr val="F3F3F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6933">
                <a:solidFill>
                  <a:srgbClr val="F3F3F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6933">
                <a:solidFill>
                  <a:srgbClr val="F3F3F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6933">
                <a:solidFill>
                  <a:srgbClr val="F3F3F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6933">
                <a:solidFill>
                  <a:srgbClr val="F3F3F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6933">
                <a:solidFill>
                  <a:srgbClr val="F3F3F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6933">
                <a:solidFill>
                  <a:srgbClr val="F3F3F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6933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19"/>
          <p:cNvSpPr txBox="1">
            <a:spLocks noGrp="1"/>
          </p:cNvSpPr>
          <p:nvPr>
            <p:ph type="subTitle" idx="1"/>
          </p:nvPr>
        </p:nvSpPr>
        <p:spPr>
          <a:xfrm>
            <a:off x="3415967" y="2966933"/>
            <a:ext cx="53600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1867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3733">
                <a:solidFill>
                  <a:srgbClr val="F3F3F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3733">
                <a:solidFill>
                  <a:srgbClr val="F3F3F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3733">
                <a:solidFill>
                  <a:srgbClr val="F3F3F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3733">
                <a:solidFill>
                  <a:srgbClr val="F3F3F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3733">
                <a:solidFill>
                  <a:srgbClr val="F3F3F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3733">
                <a:solidFill>
                  <a:srgbClr val="F3F3F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3733">
                <a:solidFill>
                  <a:srgbClr val="F3F3F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3733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91" name="Google Shape;91;p19"/>
          <p:cNvSpPr txBox="1"/>
          <p:nvPr/>
        </p:nvSpPr>
        <p:spPr>
          <a:xfrm>
            <a:off x="3751233" y="5061967"/>
            <a:ext cx="4690000" cy="75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CREDITS: This presentation template was created by </a:t>
            </a:r>
            <a:r>
              <a:rPr lang="en" sz="1200" b="1">
                <a:solidFill>
                  <a:srgbClr val="F3F3F3"/>
                </a:solidFill>
                <a:uFill>
                  <a:noFill/>
                </a:uFill>
                <a:latin typeface="Fira Sans Condensed"/>
                <a:ea typeface="Fira Sans Condensed"/>
                <a:cs typeface="Fira Sans Condensed"/>
                <a:sym typeface="Fira Sans Condensed"/>
                <a:hlinkClick r:id="rId3"/>
              </a:rPr>
              <a:t>Slidesgo</a:t>
            </a:r>
            <a:r>
              <a:rPr lang="en"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, including icons by </a:t>
            </a:r>
            <a:r>
              <a:rPr lang="en" sz="1200" b="1">
                <a:solidFill>
                  <a:srgbClr val="F3F3F3"/>
                </a:solidFill>
                <a:uFill>
                  <a:noFill/>
                </a:uFill>
                <a:latin typeface="Fira Sans Condensed"/>
                <a:ea typeface="Fira Sans Condensed"/>
                <a:cs typeface="Fira Sans Condensed"/>
                <a:sym typeface="Fira Sans Condensed"/>
                <a:hlinkClick r:id="rId4"/>
              </a:rPr>
              <a:t>Flaticon</a:t>
            </a:r>
            <a:r>
              <a:rPr lang="en"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, and infographics &amp; images by </a:t>
            </a:r>
            <a:r>
              <a:rPr lang="en" sz="1200" b="1">
                <a:solidFill>
                  <a:srgbClr val="F3F3F3"/>
                </a:solidFill>
                <a:uFill>
                  <a:noFill/>
                </a:uFill>
                <a:latin typeface="Fira Sans Condensed"/>
                <a:ea typeface="Fira Sans Condensed"/>
                <a:cs typeface="Fira Sans Condensed"/>
                <a:sym typeface="Fira Sans Condensed"/>
                <a:hlinkClick r:id="rId5"/>
              </a:rPr>
              <a:t>Freepik</a:t>
            </a:r>
            <a:r>
              <a:rPr lang="en"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. </a:t>
            </a:r>
            <a:endParaRPr sz="1200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endParaRPr sz="1200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</p:spTree>
    <p:extLst>
      <p:ext uri="{BB962C8B-B14F-4D97-AF65-F5344CB8AC3E}">
        <p14:creationId xmlns:p14="http://schemas.microsoft.com/office/powerpoint/2010/main" val="344997686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02455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ackground 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182537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AFAF6-5723-42D5-BB3A-F6FB6DDE7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EFE8CA-3867-41C2-B9A3-D7C0622065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D57C13-3146-47F3-9FA6-A4D81EAD05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AF91CC-7F2A-48A1-B165-243E1A679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AAB4B-11E2-4230-8C1B-EBA2EF333AB6}" type="datetimeFigureOut">
              <a:rPr lang="en-US" smtClean="0"/>
              <a:t>6/12/2020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7836F4-10CD-4205-8CFB-B06D92AE09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21EB9D-9E58-4CBB-8133-2CB19F59FA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E6261-A247-4C58-B208-CC68B04692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565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A7FB14-B087-419D-86DC-ED038F5E93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D1CBB3-0556-4790-90F6-3E9A97C527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001C2D-0364-41FA-8186-A2C455C054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CA134E6-4138-4948-88DF-7EB3EB04BE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1C891BC-2EAC-4B54-B16B-071362B2A5A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BAF8A2A-8F1E-463E-BA40-D605D820BE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AAB4B-11E2-4230-8C1B-EBA2EF333AB6}" type="datetimeFigureOut">
              <a:rPr lang="en-US" smtClean="0"/>
              <a:t>6/12/2020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1E7EED9-1E77-417D-8134-CFBECE9ACC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75A0DA1-2E85-436F-965A-ED7BFC15A3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E6261-A247-4C58-B208-CC68B04692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9940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37A8FB-523E-46C3-9296-30D38CBEC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F96D3DF-D101-43CD-BDA3-B1187094B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AAB4B-11E2-4230-8C1B-EBA2EF333AB6}" type="datetimeFigureOut">
              <a:rPr lang="en-US" smtClean="0"/>
              <a:t>6/12/2020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14FBE3-5311-4B01-B860-49791ECD09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A9641C-CCEE-46E9-B0C0-C8B524D910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E6261-A247-4C58-B208-CC68B04692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5996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6CC7CB2-DAAC-4738-A439-A152818B94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AAB4B-11E2-4230-8C1B-EBA2EF333AB6}" type="datetimeFigureOut">
              <a:rPr lang="en-US" smtClean="0"/>
              <a:t>6/12/2020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C59F48-8B61-4D66-98D4-A97760FAEF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C33E38-9DAA-4F2D-855E-575EA115C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E6261-A247-4C58-B208-CC68B04692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06899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8AB404-0439-4854-9F5F-B0C47906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5D86F2-6965-4A65-981C-1BE22D5000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37D5F2-0A93-4371-A37A-813AF34C4D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A5E189-C654-44F7-86F4-EC72522903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AAB4B-11E2-4230-8C1B-EBA2EF333AB6}" type="datetimeFigureOut">
              <a:rPr lang="en-US" smtClean="0"/>
              <a:t>6/12/2020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6B72D9-7FF4-49DC-9F26-E58C30F7FF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BA318E-3102-42A9-869E-F303ECB6E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E6261-A247-4C58-B208-CC68B04692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0926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279F87-E9D6-42FE-971C-F097286B6F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BC188E8-92B6-4C16-A994-99489355C70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2A3CAA-DA6D-4C94-8F80-78784687EC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A40A2A-11BB-4247-9077-85DF47D2C0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AAB4B-11E2-4230-8C1B-EBA2EF333AB6}" type="datetimeFigureOut">
              <a:rPr lang="en-US" smtClean="0"/>
              <a:t>6/12/2020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C732AB-C0BB-43F8-BC89-0D9E46F730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B10C56-48A3-4A41-8247-DC3FFCC7C7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E6261-A247-4C58-B208-CC68B04692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1647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18" Type="http://schemas.openxmlformats.org/officeDocument/2006/relationships/slideLayout" Target="../slideLayouts/slideLayout31.xml"/><Relationship Id="rId3" Type="http://schemas.openxmlformats.org/officeDocument/2006/relationships/slideLayout" Target="../slideLayouts/slideLayout16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30.xml"/><Relationship Id="rId2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3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23.xml"/><Relationship Id="rId19" Type="http://schemas.openxmlformats.org/officeDocument/2006/relationships/slideLayout" Target="../slideLayouts/slideLayout32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16F260F-14F3-4865-A4B2-4FA5FFC198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B848A2-1A1D-47AF-997B-C3F25340A5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6AF178-452E-4857-9141-7E904156AF2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3AAB4B-11E2-4230-8C1B-EBA2EF333AB6}" type="datetimeFigureOut">
              <a:rPr lang="en-US" smtClean="0"/>
              <a:t>6/12/2020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7EE903-CD62-4630-93A4-4277678436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AEB257-CEDD-4EA3-B745-8C559D448D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BE6261-A247-4C58-B208-CC68B04692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421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343D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●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marL="914400" lvl="1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○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marL="1371600" lvl="2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■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lvl="3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●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lvl="4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○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lvl="5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■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lvl="6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●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lvl="7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○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lvl="8" indent="-30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3F3F3"/>
              </a:buClr>
              <a:buSzPts val="1200"/>
              <a:buFont typeface="Fira Sans Condensed Light"/>
              <a:buChar char="■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92747195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  <p:sldLayoutId id="2147483677" r:id="rId15"/>
    <p:sldLayoutId id="2147483678" r:id="rId16"/>
    <p:sldLayoutId id="2147483679" r:id="rId17"/>
    <p:sldLayoutId id="2147483680" r:id="rId18"/>
    <p:sldLayoutId id="2147483681" r:id="rId19"/>
    <p:sldLayoutId id="2147483682" r:id="rId2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2.jpg"/><Relationship Id="rId4" Type="http://schemas.openxmlformats.org/officeDocument/2006/relationships/image" Target="../media/image21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1.jpg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4"/>
          <p:cNvSpPr txBox="1">
            <a:spLocks noGrp="1"/>
          </p:cNvSpPr>
          <p:nvPr>
            <p:ph type="ctrTitle"/>
          </p:nvPr>
        </p:nvSpPr>
        <p:spPr>
          <a:xfrm>
            <a:off x="960000" y="1177673"/>
            <a:ext cx="5872000" cy="34540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-US" dirty="0">
                <a:latin typeface="Rajdhani"/>
                <a:ea typeface="Rajdhani"/>
                <a:cs typeface="Rajdhani"/>
                <a:sym typeface="Rajdhani"/>
              </a:rPr>
              <a:t>Project Proposal</a:t>
            </a:r>
            <a:endParaRPr dirty="0"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5" name="Google Shape;109;p25">
            <a:extLst>
              <a:ext uri="{FF2B5EF4-FFF2-40B4-BE49-F238E27FC236}">
                <a16:creationId xmlns:a16="http://schemas.microsoft.com/office/drawing/2014/main" id="{E642686A-50E4-4A3C-87D9-06510B3EDD6C}"/>
              </a:ext>
            </a:extLst>
          </p:cNvPr>
          <p:cNvSpPr txBox="1">
            <a:spLocks/>
          </p:cNvSpPr>
          <p:nvPr/>
        </p:nvSpPr>
        <p:spPr>
          <a:xfrm>
            <a:off x="1293487" y="4631672"/>
            <a:ext cx="4424925" cy="1468869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lvl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4000" kern="1200">
                <a:solidFill>
                  <a:srgbClr val="F3F3F3"/>
                </a:solidFill>
                <a:latin typeface="+mj-lt"/>
                <a:ea typeface="+mj-ea"/>
                <a:cs typeface="+mj-c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4000">
                <a:solidFill>
                  <a:srgbClr val="F3F3F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4000">
                <a:solidFill>
                  <a:srgbClr val="F3F3F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4000">
                <a:solidFill>
                  <a:srgbClr val="F3F3F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4000">
                <a:solidFill>
                  <a:srgbClr val="F3F3F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4000">
                <a:solidFill>
                  <a:srgbClr val="F3F3F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4000">
                <a:solidFill>
                  <a:srgbClr val="F3F3F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4000">
                <a:solidFill>
                  <a:srgbClr val="F3F3F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4000">
                <a:solidFill>
                  <a:srgbClr val="F3F3F3"/>
                </a:solidFill>
              </a:defRPr>
            </a:lvl9pPr>
          </a:lstStyle>
          <a:p>
            <a:r>
              <a:rPr lang="en-US" sz="4400" b="1" dirty="0">
                <a:latin typeface="Agency FB" panose="020B0503020202020204" pitchFamily="34" charset="0"/>
              </a:rPr>
              <a:t>Team </a:t>
            </a:r>
            <a:r>
              <a:rPr lang="en-US" sz="5400" b="1" dirty="0">
                <a:solidFill>
                  <a:srgbClr val="FF0000"/>
                </a:solidFill>
                <a:latin typeface="Agency FB" panose="020B0503020202020204" pitchFamily="34" charset="0"/>
              </a:rPr>
              <a:t>X</a:t>
            </a:r>
            <a:r>
              <a:rPr lang="en-US" sz="4400" b="1" dirty="0">
                <a:latin typeface="Agency FB" panose="020B0503020202020204" pitchFamily="34" charset="0"/>
              </a:rPr>
              <a:t>- Tumbler</a:t>
            </a:r>
          </a:p>
          <a:p>
            <a:r>
              <a:rPr lang="en-US" sz="3200" b="1" dirty="0">
                <a:latin typeface="Agency FB" panose="020B0503020202020204" pitchFamily="34" charset="0"/>
              </a:rPr>
              <a:t>13.06.2020</a:t>
            </a:r>
            <a:endParaRPr lang="en-US" sz="4400" b="1" dirty="0">
              <a:latin typeface="Agency FB" panose="020B0503020202020204" pitchFamily="34" charset="0"/>
            </a:endParaRPr>
          </a:p>
        </p:txBody>
      </p:sp>
      <p:cxnSp>
        <p:nvCxnSpPr>
          <p:cNvPr id="6" name="Google Shape;177;p30">
            <a:extLst>
              <a:ext uri="{FF2B5EF4-FFF2-40B4-BE49-F238E27FC236}">
                <a16:creationId xmlns:a16="http://schemas.microsoft.com/office/drawing/2014/main" id="{EC09488A-1D5C-401A-B619-631F44514F74}"/>
              </a:ext>
            </a:extLst>
          </p:cNvPr>
          <p:cNvCxnSpPr>
            <a:cxnSpLocks/>
          </p:cNvCxnSpPr>
          <p:nvPr/>
        </p:nvCxnSpPr>
        <p:spPr>
          <a:xfrm>
            <a:off x="960000" y="4631673"/>
            <a:ext cx="5631869" cy="0"/>
          </a:xfrm>
          <a:prstGeom prst="straightConnector1">
            <a:avLst/>
          </a:prstGeom>
          <a:ln>
            <a:headEnd type="oval" w="med" len="med"/>
            <a:tailEnd type="oval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0"/>
          <p:cNvSpPr txBox="1">
            <a:spLocks noGrp="1"/>
          </p:cNvSpPr>
          <p:nvPr>
            <p:ph type="title"/>
          </p:nvPr>
        </p:nvSpPr>
        <p:spPr>
          <a:xfrm>
            <a:off x="610664" y="2182504"/>
            <a:ext cx="5662757" cy="426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 algn="l"/>
            <a:r>
              <a:rPr lang="en-US" dirty="0">
                <a:latin typeface="Agency FB" panose="020B0503020202020204" pitchFamily="34" charset="0"/>
              </a:rPr>
              <a:t>Color detection and robot arm control</a:t>
            </a:r>
            <a:endParaRPr dirty="0">
              <a:latin typeface="Agency FB" panose="020B0503020202020204" pitchFamily="34" charset="0"/>
            </a:endParaRPr>
          </a:p>
        </p:txBody>
      </p:sp>
      <p:sp>
        <p:nvSpPr>
          <p:cNvPr id="175" name="Google Shape;175;p30"/>
          <p:cNvSpPr txBox="1">
            <a:spLocks noGrp="1"/>
          </p:cNvSpPr>
          <p:nvPr>
            <p:ph type="subTitle" idx="1"/>
          </p:nvPr>
        </p:nvSpPr>
        <p:spPr>
          <a:xfrm>
            <a:off x="6668233" y="4129974"/>
            <a:ext cx="3529109" cy="1336575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/>
            <a:endParaRPr lang="en-US" dirty="0"/>
          </a:p>
          <a:p>
            <a:pPr marL="0" indent="0"/>
            <a:r>
              <a:rPr lang="en-US" dirty="0"/>
              <a:t>1.TCS3200 color sensor</a:t>
            </a:r>
          </a:p>
          <a:p>
            <a:pPr marL="0" indent="0"/>
            <a:r>
              <a:rPr lang="en-US" dirty="0"/>
              <a:t>2.Robot arm design</a:t>
            </a:r>
          </a:p>
          <a:p>
            <a:pPr marL="0" indent="0"/>
            <a:r>
              <a:rPr lang="en-US" dirty="0"/>
              <a:t>3.Servo motor control algorithm</a:t>
            </a:r>
            <a:endParaRPr dirty="0"/>
          </a:p>
        </p:txBody>
      </p:sp>
      <p:sp>
        <p:nvSpPr>
          <p:cNvPr id="176" name="Google Shape;176;p30"/>
          <p:cNvSpPr txBox="1">
            <a:spLocks noGrp="1"/>
          </p:cNvSpPr>
          <p:nvPr>
            <p:ph type="title" idx="2"/>
          </p:nvPr>
        </p:nvSpPr>
        <p:spPr>
          <a:xfrm>
            <a:off x="6465560" y="1334833"/>
            <a:ext cx="2702400" cy="2419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>
                <a:latin typeface="Bahnschrift SemiBold Condensed" panose="020B0502040204020203" pitchFamily="34" charset="0"/>
              </a:rPr>
              <a:t>03</a:t>
            </a:r>
            <a:endParaRPr dirty="0">
              <a:latin typeface="Bahnschrift SemiBold Condensed" panose="020B0502040204020203" pitchFamily="34" charset="0"/>
            </a:endParaRPr>
          </a:p>
        </p:txBody>
      </p:sp>
      <p:cxnSp>
        <p:nvCxnSpPr>
          <p:cNvPr id="177" name="Google Shape;177;p30"/>
          <p:cNvCxnSpPr/>
          <p:nvPr/>
        </p:nvCxnSpPr>
        <p:spPr>
          <a:xfrm rot="10800000" flipH="1">
            <a:off x="6664399" y="4075331"/>
            <a:ext cx="4567600" cy="2800"/>
          </a:xfrm>
          <a:prstGeom prst="straightConnector1">
            <a:avLst/>
          </a:prstGeom>
          <a:noFill/>
          <a:ln w="571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6" name="Google Shape;109;p25">
            <a:extLst>
              <a:ext uri="{FF2B5EF4-FFF2-40B4-BE49-F238E27FC236}">
                <a16:creationId xmlns:a16="http://schemas.microsoft.com/office/drawing/2014/main" id="{93C11794-18B3-4E01-9CC7-931F4AECF282}"/>
              </a:ext>
            </a:extLst>
          </p:cNvPr>
          <p:cNvSpPr txBox="1">
            <a:spLocks/>
          </p:cNvSpPr>
          <p:nvPr/>
        </p:nvSpPr>
        <p:spPr>
          <a:xfrm>
            <a:off x="9209189" y="6067104"/>
            <a:ext cx="4045621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lvl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4000" kern="1200">
                <a:solidFill>
                  <a:srgbClr val="F3F3F3"/>
                </a:solidFill>
                <a:latin typeface="+mj-lt"/>
                <a:ea typeface="+mj-ea"/>
                <a:cs typeface="+mj-c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4000">
                <a:solidFill>
                  <a:srgbClr val="F3F3F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4000">
                <a:solidFill>
                  <a:srgbClr val="F3F3F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4000">
                <a:solidFill>
                  <a:srgbClr val="F3F3F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4000">
                <a:solidFill>
                  <a:srgbClr val="F3F3F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4000">
                <a:solidFill>
                  <a:srgbClr val="F3F3F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4000">
                <a:solidFill>
                  <a:srgbClr val="F3F3F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4000">
                <a:solidFill>
                  <a:srgbClr val="F3F3F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4000">
                <a:solidFill>
                  <a:srgbClr val="F3F3F3"/>
                </a:solidFill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Agency FB" panose="020B0503020202020204" pitchFamily="34" charset="0"/>
                <a:ea typeface="+mj-ea"/>
                <a:cs typeface="+mj-cs"/>
              </a:rPr>
              <a:t>Team 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gency FB" panose="020B0503020202020204" pitchFamily="34" charset="0"/>
                <a:ea typeface="+mj-ea"/>
                <a:cs typeface="+mj-cs"/>
              </a:rPr>
              <a:t>X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Agency FB" panose="020B0503020202020204" pitchFamily="34" charset="0"/>
                <a:ea typeface="+mj-ea"/>
                <a:cs typeface="+mj-cs"/>
              </a:rPr>
              <a:t>- Tumbler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Agency FB" panose="020B0503020202020204" pitchFamily="34" charset="0"/>
                <a:ea typeface="+mj-ea"/>
                <a:cs typeface="+mj-cs"/>
              </a:rPr>
              <a:t>13.06.2020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F3F3F3"/>
              </a:solidFill>
              <a:effectLst/>
              <a:uLnTx/>
              <a:uFillTx/>
              <a:latin typeface="Agency FB" panose="020B0503020202020204" pitchFamily="34" charset="0"/>
              <a:ea typeface="+mj-ea"/>
              <a:cs typeface="+mj-c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5"/>
          <p:cNvSpPr txBox="1">
            <a:spLocks noGrp="1"/>
          </p:cNvSpPr>
          <p:nvPr>
            <p:ph type="body" idx="1"/>
          </p:nvPr>
        </p:nvSpPr>
        <p:spPr>
          <a:xfrm>
            <a:off x="204717" y="263311"/>
            <a:ext cx="11873552" cy="6469998"/>
          </a:xfrm>
          <a:prstGeom prst="rect">
            <a:avLst/>
          </a:prstGeom>
          <a:solidFill>
            <a:srgbClr val="0C343D">
              <a:alpha val="56699"/>
            </a:srgbClr>
          </a:solidFill>
        </p:spPr>
        <p:txBody>
          <a:bodyPr spcFirstLastPara="1" vert="horz" wrap="square" lIns="312000" tIns="312000" rIns="312000" bIns="121900" rtlCol="0" anchor="t" anchorCtr="0">
            <a:noAutofit/>
          </a:bodyPr>
          <a:lstStyle/>
          <a:p>
            <a:pPr marL="285750" indent="-285750">
              <a:buClr>
                <a:schemeClr val="bg1"/>
              </a:buClr>
              <a:buSzPct val="90000"/>
              <a:buFont typeface="Arial" panose="020B0604020202020204" pitchFamily="34" charset="0"/>
              <a:buChar char="•"/>
            </a:pPr>
            <a:endParaRPr lang="en-US" dirty="0">
              <a:solidFill>
                <a:srgbClr val="F3F3F3"/>
              </a:solidFill>
            </a:endParaRPr>
          </a:p>
          <a:p>
            <a:pPr marL="285750" indent="-285750">
              <a:buClr>
                <a:schemeClr val="bg1"/>
              </a:buClr>
              <a:buSzPct val="90000"/>
              <a:buFont typeface="Arial" panose="020B0604020202020204" pitchFamily="34" charset="0"/>
              <a:buChar char="•"/>
            </a:pPr>
            <a:endParaRPr lang="en-US" dirty="0"/>
          </a:p>
          <a:p>
            <a:pPr marL="0" indent="0">
              <a:buClr>
                <a:schemeClr val="bg1"/>
              </a:buClr>
              <a:buSzPct val="90000"/>
              <a:buNone/>
            </a:pPr>
            <a:r>
              <a:rPr lang="en-US" b="1" dirty="0">
                <a:solidFill>
                  <a:srgbClr val="FFFF00"/>
                </a:solidFill>
              </a:rPr>
              <a:t>[]</a:t>
            </a:r>
            <a:r>
              <a:rPr lang="en-US" dirty="0">
                <a:solidFill>
                  <a:srgbClr val="F3F3F3"/>
                </a:solidFill>
              </a:rPr>
              <a:t>    </a:t>
            </a:r>
            <a:r>
              <a:rPr lang="en-US" sz="2000" dirty="0">
                <a:solidFill>
                  <a:srgbClr val="F3F3F3"/>
                </a:solidFill>
              </a:rPr>
              <a:t>Consists of 4 white LEDs and 8x8 photodiode array. 16 for each red, green, blue and clear filters.</a:t>
            </a:r>
          </a:p>
          <a:p>
            <a:pPr marL="0" indent="0">
              <a:buClr>
                <a:schemeClr val="bg1"/>
              </a:buClr>
              <a:buSzPct val="90000"/>
              <a:buNone/>
            </a:pPr>
            <a:r>
              <a:rPr lang="en-US" sz="2000" b="1" dirty="0">
                <a:solidFill>
                  <a:srgbClr val="FFFF00"/>
                </a:solidFill>
              </a:rPr>
              <a:t>[]</a:t>
            </a:r>
            <a:r>
              <a:rPr lang="en-US" sz="2000" dirty="0">
                <a:solidFill>
                  <a:srgbClr val="F3F3F3"/>
                </a:solidFill>
              </a:rPr>
              <a:t>    Light reflected from surface falls on filters which produce a current proportional to the frequency of light.</a:t>
            </a:r>
          </a:p>
          <a:p>
            <a:pPr marL="0" indent="0">
              <a:buClr>
                <a:schemeClr val="bg1"/>
              </a:buClr>
              <a:buSzPct val="90000"/>
              <a:buNone/>
            </a:pPr>
            <a:r>
              <a:rPr lang="en-US" sz="2000" b="1" dirty="0">
                <a:solidFill>
                  <a:srgbClr val="FFFF00"/>
                </a:solidFill>
              </a:rPr>
              <a:t>[]</a:t>
            </a:r>
            <a:r>
              <a:rPr lang="en-US" sz="2000" dirty="0">
                <a:solidFill>
                  <a:srgbClr val="F3F3F3"/>
                </a:solidFill>
              </a:rPr>
              <a:t>    Current-t</a:t>
            </a:r>
            <a:r>
              <a:rPr lang="en-US" sz="2000" dirty="0"/>
              <a:t>o-frequency converter generates a square wave with frequency proportional  to the  intensity of </a:t>
            </a:r>
          </a:p>
          <a:p>
            <a:pPr marL="0" indent="0">
              <a:buClr>
                <a:schemeClr val="bg1"/>
              </a:buClr>
              <a:buSzPct val="90000"/>
              <a:buNone/>
            </a:pPr>
            <a:r>
              <a:rPr lang="en-US" sz="2000" dirty="0"/>
              <a:t>       received light and it is sent to the Arduino board where  color can  be identified by  the  frequency  of the </a:t>
            </a:r>
          </a:p>
          <a:p>
            <a:pPr marL="0" indent="0">
              <a:buClr>
                <a:schemeClr val="bg1"/>
              </a:buClr>
              <a:buSzPct val="90000"/>
              <a:buNone/>
            </a:pPr>
            <a:r>
              <a:rPr lang="en-US" sz="2000" dirty="0"/>
              <a:t>       signal.</a:t>
            </a:r>
          </a:p>
          <a:p>
            <a:pPr marL="0" indent="0">
              <a:buClr>
                <a:schemeClr val="bg1"/>
              </a:buClr>
              <a:buSzPct val="90000"/>
              <a:buNone/>
            </a:pPr>
            <a:r>
              <a:rPr lang="en-US" sz="2000" b="1" dirty="0">
                <a:solidFill>
                  <a:srgbClr val="FFFF00"/>
                </a:solidFill>
              </a:rPr>
              <a:t>[]</a:t>
            </a:r>
            <a:r>
              <a:rPr lang="en-US" sz="2000" dirty="0"/>
              <a:t>    Supply voltage: 5V and Range : ≈1”</a:t>
            </a:r>
          </a:p>
          <a:p>
            <a:pPr marL="0" indent="0">
              <a:buClr>
                <a:schemeClr val="bg1"/>
              </a:buClr>
              <a:buSzPct val="90000"/>
              <a:buNone/>
            </a:pPr>
            <a:endParaRPr lang="en-US" dirty="0"/>
          </a:p>
          <a:p>
            <a:pPr marL="0" indent="0">
              <a:buClr>
                <a:schemeClr val="bg1"/>
              </a:buClr>
              <a:buSzPct val="90000"/>
              <a:buNone/>
            </a:pPr>
            <a:endParaRPr lang="en-US" dirty="0"/>
          </a:p>
          <a:p>
            <a:pPr marL="0" indent="0">
              <a:buClr>
                <a:schemeClr val="bg1"/>
              </a:buClr>
              <a:buSzPct val="90000"/>
              <a:buNone/>
            </a:pPr>
            <a:endParaRPr lang="en-US" dirty="0">
              <a:solidFill>
                <a:srgbClr val="F3F3F3"/>
              </a:solidFill>
            </a:endParaRPr>
          </a:p>
          <a:p>
            <a:pPr marL="285750" indent="-285750">
              <a:buClr>
                <a:schemeClr val="bg1"/>
              </a:buClr>
              <a:buSzPct val="90000"/>
              <a:buFont typeface="Wingdings" panose="05000000000000000000" pitchFamily="2" charset="2"/>
              <a:buChar char="§"/>
            </a:pPr>
            <a:endParaRPr lang="en-US" dirty="0"/>
          </a:p>
          <a:p>
            <a:pPr marL="0" indent="0">
              <a:buClr>
                <a:schemeClr val="bg1"/>
              </a:buClr>
              <a:buSzPct val="90000"/>
              <a:buNone/>
            </a:pPr>
            <a:endParaRPr lang="en-US" dirty="0">
              <a:solidFill>
                <a:srgbClr val="F3F3F3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dirty="0">
              <a:solidFill>
                <a:srgbClr val="F3F3F3"/>
              </a:solidFill>
            </a:endParaRPr>
          </a:p>
          <a:p>
            <a:pPr marL="0" indent="0">
              <a:spcBef>
                <a:spcPts val="2133"/>
              </a:spcBef>
              <a:spcAft>
                <a:spcPts val="2133"/>
              </a:spcAft>
              <a:buNone/>
            </a:pPr>
            <a:endParaRPr dirty="0">
              <a:solidFill>
                <a:srgbClr val="F3F3F3"/>
              </a:solidFill>
            </a:endParaRPr>
          </a:p>
        </p:txBody>
      </p:sp>
      <p:sp>
        <p:nvSpPr>
          <p:cNvPr id="109" name="Google Shape;109;p25"/>
          <p:cNvSpPr txBox="1">
            <a:spLocks noGrp="1"/>
          </p:cNvSpPr>
          <p:nvPr>
            <p:ph type="title"/>
          </p:nvPr>
        </p:nvSpPr>
        <p:spPr>
          <a:xfrm>
            <a:off x="2118420" y="263311"/>
            <a:ext cx="9017342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algn="l"/>
            <a:r>
              <a:rPr lang="en-US" b="1" dirty="0">
                <a:solidFill>
                  <a:srgbClr val="FFFF00"/>
                </a:solidFill>
                <a:latin typeface="Arial Black" panose="020B0A04020102020204" pitchFamily="34" charset="0"/>
              </a:rPr>
              <a:t>TCS3200 color sensor</a:t>
            </a:r>
            <a:endParaRPr b="1" dirty="0">
              <a:solidFill>
                <a:srgbClr val="FFFF00"/>
              </a:solidFill>
              <a:latin typeface="Arial Black" panose="020B0A04020102020204" pitchFamily="34" charset="0"/>
            </a:endParaRPr>
          </a:p>
        </p:txBody>
      </p:sp>
      <p:sp>
        <p:nvSpPr>
          <p:cNvPr id="4" name="Google Shape;109;p25">
            <a:extLst>
              <a:ext uri="{FF2B5EF4-FFF2-40B4-BE49-F238E27FC236}">
                <a16:creationId xmlns:a16="http://schemas.microsoft.com/office/drawing/2014/main" id="{F6D98A62-251C-49F0-BEEA-BC9156BD351F}"/>
              </a:ext>
            </a:extLst>
          </p:cNvPr>
          <p:cNvSpPr txBox="1">
            <a:spLocks/>
          </p:cNvSpPr>
          <p:nvPr/>
        </p:nvSpPr>
        <p:spPr>
          <a:xfrm>
            <a:off x="9209189" y="6067104"/>
            <a:ext cx="4045621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lvl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4000" kern="1200">
                <a:solidFill>
                  <a:srgbClr val="F3F3F3"/>
                </a:solidFill>
                <a:latin typeface="+mj-lt"/>
                <a:ea typeface="+mj-ea"/>
                <a:cs typeface="+mj-c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4000">
                <a:solidFill>
                  <a:srgbClr val="F3F3F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4000">
                <a:solidFill>
                  <a:srgbClr val="F3F3F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4000">
                <a:solidFill>
                  <a:srgbClr val="F3F3F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4000">
                <a:solidFill>
                  <a:srgbClr val="F3F3F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4000">
                <a:solidFill>
                  <a:srgbClr val="F3F3F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4000">
                <a:solidFill>
                  <a:srgbClr val="F3F3F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4000">
                <a:solidFill>
                  <a:srgbClr val="F3F3F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4000">
                <a:solidFill>
                  <a:srgbClr val="F3F3F3"/>
                </a:solidFill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Agency FB" panose="020B0503020202020204" pitchFamily="34" charset="0"/>
                <a:ea typeface="+mj-ea"/>
                <a:cs typeface="+mj-cs"/>
              </a:rPr>
              <a:t>Team 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gency FB" panose="020B0503020202020204" pitchFamily="34" charset="0"/>
                <a:ea typeface="+mj-ea"/>
                <a:cs typeface="+mj-cs"/>
              </a:rPr>
              <a:t>X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Agency FB" panose="020B0503020202020204" pitchFamily="34" charset="0"/>
                <a:ea typeface="+mj-ea"/>
                <a:cs typeface="+mj-cs"/>
              </a:rPr>
              <a:t>- Tumbler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Agency FB" panose="020B0503020202020204" pitchFamily="34" charset="0"/>
                <a:ea typeface="+mj-ea"/>
                <a:cs typeface="+mj-cs"/>
              </a:rPr>
              <a:t>13.06.2020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F3F3F3"/>
              </a:solidFill>
              <a:effectLst/>
              <a:uLnTx/>
              <a:uFillTx/>
              <a:latin typeface="Agency FB" panose="020B0503020202020204" pitchFamily="34" charset="0"/>
              <a:ea typeface="+mj-ea"/>
              <a:cs typeface="+mj-cs"/>
            </a:endParaRPr>
          </a:p>
        </p:txBody>
      </p:sp>
      <p:pic>
        <p:nvPicPr>
          <p:cNvPr id="8" name="Picture 7" descr="A picture containing standing, meter&#10;&#10;Description automatically generated">
            <a:extLst>
              <a:ext uri="{FF2B5EF4-FFF2-40B4-BE49-F238E27FC236}">
                <a16:creationId xmlns:a16="http://schemas.microsoft.com/office/drawing/2014/main" id="{FFAB198E-7DE4-434D-A446-4591E4FB264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6" r="-144"/>
          <a:stretch/>
        </p:blipFill>
        <p:spPr>
          <a:xfrm>
            <a:off x="775617" y="3105276"/>
            <a:ext cx="5753100" cy="1929524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23D8970-6998-443A-953B-646509849991}"/>
              </a:ext>
            </a:extLst>
          </p:cNvPr>
          <p:cNvSpPr/>
          <p:nvPr/>
        </p:nvSpPr>
        <p:spPr>
          <a:xfrm>
            <a:off x="2356571" y="5403056"/>
            <a:ext cx="2657475" cy="103302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8x8 array of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photodiodes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0E9488FA-9448-4DBE-A010-CA96ED6F9D9E}"/>
              </a:ext>
            </a:extLst>
          </p:cNvPr>
          <p:cNvSpPr/>
          <p:nvPr/>
        </p:nvSpPr>
        <p:spPr>
          <a:xfrm>
            <a:off x="5849218" y="5381189"/>
            <a:ext cx="2657475" cy="103302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Current-to-frequency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converter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B9BB2AE-1118-4B3A-99AD-FF3E255BCFBA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5014046" y="5897703"/>
            <a:ext cx="835172" cy="12656"/>
          </a:xfrm>
          <a:prstGeom prst="straightConnector1">
            <a:avLst/>
          </a:prstGeom>
          <a:ln w="76200">
            <a:solidFill>
              <a:srgbClr val="92D05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C39333B-28A0-4BCF-A902-13627C317536}"/>
              </a:ext>
            </a:extLst>
          </p:cNvPr>
          <p:cNvCxnSpPr>
            <a:cxnSpLocks/>
          </p:cNvCxnSpPr>
          <p:nvPr/>
        </p:nvCxnSpPr>
        <p:spPr>
          <a:xfrm>
            <a:off x="8506693" y="5897703"/>
            <a:ext cx="987137" cy="0"/>
          </a:xfrm>
          <a:prstGeom prst="straightConnector1">
            <a:avLst/>
          </a:prstGeom>
          <a:ln w="76200">
            <a:solidFill>
              <a:srgbClr val="92D05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A close up of a mans face&#10;&#10;Description automatically generated">
            <a:extLst>
              <a:ext uri="{FF2B5EF4-FFF2-40B4-BE49-F238E27FC236}">
                <a16:creationId xmlns:a16="http://schemas.microsoft.com/office/drawing/2014/main" id="{2A9BAE8A-8310-4789-9234-1CF4E3EC334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95" t="-1" r="11080" b="-5240"/>
          <a:stretch/>
        </p:blipFill>
        <p:spPr>
          <a:xfrm>
            <a:off x="9493830" y="5609024"/>
            <a:ext cx="1422401" cy="574263"/>
          </a:xfrm>
          <a:prstGeom prst="rect">
            <a:avLst/>
          </a:prstGeom>
        </p:spPr>
      </p:pic>
      <p:sp>
        <p:nvSpPr>
          <p:cNvPr id="20" name="Arrow: Right 19">
            <a:extLst>
              <a:ext uri="{FF2B5EF4-FFF2-40B4-BE49-F238E27FC236}">
                <a16:creationId xmlns:a16="http://schemas.microsoft.com/office/drawing/2014/main" id="{9C866614-6B61-4768-83A1-688A951E8D46}"/>
              </a:ext>
            </a:extLst>
          </p:cNvPr>
          <p:cNvSpPr/>
          <p:nvPr/>
        </p:nvSpPr>
        <p:spPr>
          <a:xfrm>
            <a:off x="1209964" y="5438125"/>
            <a:ext cx="979054" cy="895921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Light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DF78D04-2FD2-4034-BF32-47981F826DF1}"/>
              </a:ext>
            </a:extLst>
          </p:cNvPr>
          <p:cNvSpPr txBox="1"/>
          <p:nvPr/>
        </p:nvSpPr>
        <p:spPr>
          <a:xfrm>
            <a:off x="6169891" y="3034145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35F00B8-599A-4A6E-930E-BE3E02848665}"/>
              </a:ext>
            </a:extLst>
          </p:cNvPr>
          <p:cNvSpPr/>
          <p:nvPr/>
        </p:nvSpPr>
        <p:spPr>
          <a:xfrm>
            <a:off x="9493830" y="5200073"/>
            <a:ext cx="1422401" cy="3417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Square wave</a:t>
            </a:r>
          </a:p>
        </p:txBody>
      </p:sp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5D9CB434-BC93-4BF8-96A5-7FA60E5378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8132549"/>
              </p:ext>
            </p:extLst>
          </p:nvPr>
        </p:nvGraphicFramePr>
        <p:xfrm>
          <a:off x="7084291" y="3879596"/>
          <a:ext cx="4219143" cy="1066800"/>
        </p:xfrm>
        <a:graphic>
          <a:graphicData uri="http://schemas.openxmlformats.org/drawingml/2006/table">
            <a:tbl>
              <a:tblPr firstRow="1" firstCol="1" bandRow="1">
                <a:tableStyleId>{B301B821-A1FF-4177-AEE7-76D212191A09}</a:tableStyleId>
              </a:tblPr>
              <a:tblGrid>
                <a:gridCol w="1406077">
                  <a:extLst>
                    <a:ext uri="{9D8B030D-6E8A-4147-A177-3AD203B41FA5}">
                      <a16:colId xmlns:a16="http://schemas.microsoft.com/office/drawing/2014/main" val="4132431673"/>
                    </a:ext>
                  </a:extLst>
                </a:gridCol>
                <a:gridCol w="1406533">
                  <a:extLst>
                    <a:ext uri="{9D8B030D-6E8A-4147-A177-3AD203B41FA5}">
                      <a16:colId xmlns:a16="http://schemas.microsoft.com/office/drawing/2014/main" val="453120933"/>
                    </a:ext>
                  </a:extLst>
                </a:gridCol>
                <a:gridCol w="1406533">
                  <a:extLst>
                    <a:ext uri="{9D8B030D-6E8A-4147-A177-3AD203B41FA5}">
                      <a16:colId xmlns:a16="http://schemas.microsoft.com/office/drawing/2014/main" val="1086123550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S2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S3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Photo diode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3641487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L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</a:rPr>
                        <a:t>L</a:t>
                      </a:r>
                      <a:endParaRPr lang="en-US" sz="1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</a:rPr>
                        <a:t>Red</a:t>
                      </a:r>
                      <a:endParaRPr lang="en-US" sz="1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002808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L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</a:rPr>
                        <a:t>H</a:t>
                      </a:r>
                      <a:endParaRPr lang="en-US" sz="1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</a:rPr>
                        <a:t>Blue</a:t>
                      </a:r>
                      <a:endParaRPr lang="en-US" sz="1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2210777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H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</a:rPr>
                        <a:t>L</a:t>
                      </a:r>
                      <a:endParaRPr lang="en-US" sz="1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</a:rPr>
                        <a:t>Clear</a:t>
                      </a:r>
                      <a:endParaRPr lang="en-US" sz="1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947308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H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</a:rPr>
                        <a:t>H</a:t>
                      </a:r>
                      <a:endParaRPr lang="en-US" sz="1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</a:rPr>
                        <a:t>green</a:t>
                      </a:r>
                      <a:endParaRPr lang="en-US" sz="1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80288366"/>
                  </a:ext>
                </a:extLst>
              </a:tr>
            </a:tbl>
          </a:graphicData>
        </a:graphic>
      </p:graphicFrame>
      <p:sp>
        <p:nvSpPr>
          <p:cNvPr id="25" name="Rectangle 24">
            <a:extLst>
              <a:ext uri="{FF2B5EF4-FFF2-40B4-BE49-F238E27FC236}">
                <a16:creationId xmlns:a16="http://schemas.microsoft.com/office/drawing/2014/main" id="{EB334FF6-6A0B-4DC5-A207-241A0593DBA4}"/>
              </a:ext>
            </a:extLst>
          </p:cNvPr>
          <p:cNvSpPr/>
          <p:nvPr/>
        </p:nvSpPr>
        <p:spPr>
          <a:xfrm>
            <a:off x="7099617" y="3156782"/>
            <a:ext cx="4219143" cy="59597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Color filters are powered up according to the inputs given to S2 and S3 control pins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5"/>
          <p:cNvSpPr txBox="1">
            <a:spLocks noGrp="1"/>
          </p:cNvSpPr>
          <p:nvPr>
            <p:ph type="title"/>
          </p:nvPr>
        </p:nvSpPr>
        <p:spPr>
          <a:xfrm>
            <a:off x="793746" y="79872"/>
            <a:ext cx="6290545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algn="l"/>
            <a:r>
              <a:rPr lang="en-US" sz="4400" b="1" dirty="0">
                <a:solidFill>
                  <a:srgbClr val="FFFF00"/>
                </a:solidFill>
              </a:rPr>
              <a:t>Robot arm design</a:t>
            </a:r>
          </a:p>
        </p:txBody>
      </p:sp>
      <p:sp>
        <p:nvSpPr>
          <p:cNvPr id="110" name="Google Shape;110;p25"/>
          <p:cNvSpPr txBox="1">
            <a:spLocks noGrp="1"/>
          </p:cNvSpPr>
          <p:nvPr>
            <p:ph type="body" idx="1"/>
          </p:nvPr>
        </p:nvSpPr>
        <p:spPr>
          <a:xfrm>
            <a:off x="440945" y="817768"/>
            <a:ext cx="11610109" cy="5631136"/>
          </a:xfrm>
          <a:prstGeom prst="rect">
            <a:avLst/>
          </a:prstGeom>
          <a:solidFill>
            <a:srgbClr val="0C343D">
              <a:alpha val="56699"/>
            </a:srgbClr>
          </a:solidFill>
        </p:spPr>
        <p:txBody>
          <a:bodyPr spcFirstLastPara="1" vert="horz" wrap="square" lIns="312000" tIns="312000" rIns="312000" bIns="121900" rtlCol="0" anchor="t" anchorCtr="0">
            <a:noAutofit/>
          </a:bodyPr>
          <a:lstStyle/>
          <a:p>
            <a:pPr marL="0" indent="0">
              <a:buNone/>
            </a:pPr>
            <a:r>
              <a:rPr lang="en-US" sz="2000" b="1" dirty="0">
                <a:solidFill>
                  <a:srgbClr val="F3F3F3"/>
                </a:solidFill>
              </a:rPr>
              <a:t>3 Tower pro SG90 micro servo motors are used for M1,M2 and M3.</a:t>
            </a:r>
          </a:p>
          <a:p>
            <a:pPr marL="0" indent="0">
              <a:spcBef>
                <a:spcPts val="2133"/>
              </a:spcBef>
              <a:spcAft>
                <a:spcPts val="2133"/>
              </a:spcAft>
              <a:buNone/>
            </a:pPr>
            <a:endParaRPr lang="en-US" dirty="0">
              <a:solidFill>
                <a:srgbClr val="F3F3F3"/>
              </a:solidFill>
            </a:endParaRPr>
          </a:p>
        </p:txBody>
      </p:sp>
      <p:sp>
        <p:nvSpPr>
          <p:cNvPr id="4" name="Google Shape;109;p25">
            <a:extLst>
              <a:ext uri="{FF2B5EF4-FFF2-40B4-BE49-F238E27FC236}">
                <a16:creationId xmlns:a16="http://schemas.microsoft.com/office/drawing/2014/main" id="{F6D98A62-251C-49F0-BEEA-BC9156BD351F}"/>
              </a:ext>
            </a:extLst>
          </p:cNvPr>
          <p:cNvSpPr txBox="1">
            <a:spLocks/>
          </p:cNvSpPr>
          <p:nvPr/>
        </p:nvSpPr>
        <p:spPr>
          <a:xfrm>
            <a:off x="9209189" y="6067104"/>
            <a:ext cx="4045621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lvl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4000" kern="1200">
                <a:solidFill>
                  <a:srgbClr val="F3F3F3"/>
                </a:solidFill>
                <a:latin typeface="+mj-lt"/>
                <a:ea typeface="+mj-ea"/>
                <a:cs typeface="+mj-c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4000">
                <a:solidFill>
                  <a:srgbClr val="F3F3F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4000">
                <a:solidFill>
                  <a:srgbClr val="F3F3F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4000">
                <a:solidFill>
                  <a:srgbClr val="F3F3F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4000">
                <a:solidFill>
                  <a:srgbClr val="F3F3F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4000">
                <a:solidFill>
                  <a:srgbClr val="F3F3F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4000">
                <a:solidFill>
                  <a:srgbClr val="F3F3F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4000">
                <a:solidFill>
                  <a:srgbClr val="F3F3F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4000">
                <a:solidFill>
                  <a:srgbClr val="F3F3F3"/>
                </a:solidFill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Agency FB" panose="020B0503020202020204" pitchFamily="34" charset="0"/>
                <a:ea typeface="+mj-ea"/>
                <a:cs typeface="+mj-cs"/>
              </a:rPr>
              <a:t>Team </a:t>
            </a:r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gency FB" panose="020B0503020202020204" pitchFamily="34" charset="0"/>
                <a:ea typeface="+mj-ea"/>
                <a:cs typeface="+mj-cs"/>
              </a:rPr>
              <a:t>X</a:t>
            </a: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Agency FB" panose="020B0503020202020204" pitchFamily="34" charset="0"/>
                <a:ea typeface="+mj-ea"/>
                <a:cs typeface="+mj-cs"/>
              </a:rPr>
              <a:t>- Tumbler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Agency FB" panose="020B0503020202020204" pitchFamily="34" charset="0"/>
                <a:ea typeface="+mj-ea"/>
                <a:cs typeface="+mj-cs"/>
              </a:rPr>
              <a:t>13.06.2020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F3F3F3"/>
              </a:solidFill>
              <a:effectLst/>
              <a:uLnTx/>
              <a:uFillTx/>
              <a:latin typeface="Agency FB" panose="020B0503020202020204" pitchFamily="34" charset="0"/>
              <a:ea typeface="+mj-ea"/>
              <a:cs typeface="+mj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DF78D04-2FD2-4034-BF32-47981F826DF1}"/>
              </a:ext>
            </a:extLst>
          </p:cNvPr>
          <p:cNvSpPr txBox="1"/>
          <p:nvPr/>
        </p:nvSpPr>
        <p:spPr>
          <a:xfrm>
            <a:off x="6169891" y="3034145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 descr="A close up of a machine&#10;&#10;Description automatically generated">
            <a:extLst>
              <a:ext uri="{FF2B5EF4-FFF2-40B4-BE49-F238E27FC236}">
                <a16:creationId xmlns:a16="http://schemas.microsoft.com/office/drawing/2014/main" id="{E1F62892-2C23-45AC-BB01-9A1245887A8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21" t="4907" r="13023" b="10374"/>
          <a:stretch/>
        </p:blipFill>
        <p:spPr>
          <a:xfrm>
            <a:off x="6213912" y="1526659"/>
            <a:ext cx="5537143" cy="4347672"/>
          </a:xfrm>
          <a:prstGeom prst="rect">
            <a:avLst/>
          </a:prstGeom>
        </p:spPr>
      </p:pic>
      <p:pic>
        <p:nvPicPr>
          <p:cNvPr id="15" name="Picture 14" descr="A close up of a device&#10;&#10;Description automatically generated">
            <a:extLst>
              <a:ext uri="{FF2B5EF4-FFF2-40B4-BE49-F238E27FC236}">
                <a16:creationId xmlns:a16="http://schemas.microsoft.com/office/drawing/2014/main" id="{65190DC6-BACE-47E7-ACCD-1ADAD0436FB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615" t="6955" r="4500" b="14613"/>
          <a:stretch/>
        </p:blipFill>
        <p:spPr>
          <a:xfrm>
            <a:off x="616434" y="1526457"/>
            <a:ext cx="5344348" cy="4347874"/>
          </a:xfrm>
          <a:prstGeom prst="rect">
            <a:avLst/>
          </a:prstGeom>
        </p:spPr>
      </p:pic>
      <p:sp>
        <p:nvSpPr>
          <p:cNvPr id="103" name="Rectangle 102">
            <a:extLst>
              <a:ext uri="{FF2B5EF4-FFF2-40B4-BE49-F238E27FC236}">
                <a16:creationId xmlns:a16="http://schemas.microsoft.com/office/drawing/2014/main" id="{A3FDA7EF-4F09-4866-8A5E-DD32B0AF94A0}"/>
              </a:ext>
            </a:extLst>
          </p:cNvPr>
          <p:cNvSpPr/>
          <p:nvPr/>
        </p:nvSpPr>
        <p:spPr>
          <a:xfrm>
            <a:off x="294981" y="3282353"/>
            <a:ext cx="1052945" cy="7204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M1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B723FE1A-D5BC-46EF-9565-55E82A1F8402}"/>
              </a:ext>
            </a:extLst>
          </p:cNvPr>
          <p:cNvSpPr/>
          <p:nvPr/>
        </p:nvSpPr>
        <p:spPr>
          <a:xfrm>
            <a:off x="3541562" y="1602150"/>
            <a:ext cx="1052945" cy="7204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M2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06EF233-EEEE-4A7A-895A-39CF1F27C1BD}"/>
              </a:ext>
            </a:extLst>
          </p:cNvPr>
          <p:cNvSpPr/>
          <p:nvPr/>
        </p:nvSpPr>
        <p:spPr>
          <a:xfrm>
            <a:off x="3287562" y="4175197"/>
            <a:ext cx="1052945" cy="7204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M3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53211F8F-D2D8-4FDA-BE2A-E7391881B0C7}"/>
              </a:ext>
            </a:extLst>
          </p:cNvPr>
          <p:cNvSpPr/>
          <p:nvPr/>
        </p:nvSpPr>
        <p:spPr>
          <a:xfrm>
            <a:off x="8446039" y="3273118"/>
            <a:ext cx="1052945" cy="7204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M1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54EEC5CB-8123-4C12-89D0-2F513F68E18A}"/>
              </a:ext>
            </a:extLst>
          </p:cNvPr>
          <p:cNvSpPr/>
          <p:nvPr/>
        </p:nvSpPr>
        <p:spPr>
          <a:xfrm>
            <a:off x="7908964" y="1397525"/>
            <a:ext cx="1052945" cy="7204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M2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663544B-6779-4707-B1BA-6943D819792E}"/>
              </a:ext>
            </a:extLst>
          </p:cNvPr>
          <p:cNvSpPr/>
          <p:nvPr/>
        </p:nvSpPr>
        <p:spPr>
          <a:xfrm>
            <a:off x="6660651" y="4025521"/>
            <a:ext cx="1052945" cy="7204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M3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1C8C48B4-D359-40D0-BEE1-8C4CD9AA1CC4}"/>
              </a:ext>
            </a:extLst>
          </p:cNvPr>
          <p:cNvSpPr/>
          <p:nvPr/>
        </p:nvSpPr>
        <p:spPr>
          <a:xfrm>
            <a:off x="616434" y="5905091"/>
            <a:ext cx="4313965" cy="35216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Side elevation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30B2A1E7-1692-4FE4-A6C0-EEF9B843FCE0}"/>
              </a:ext>
            </a:extLst>
          </p:cNvPr>
          <p:cNvSpPr/>
          <p:nvPr/>
        </p:nvSpPr>
        <p:spPr>
          <a:xfrm>
            <a:off x="6213912" y="5910264"/>
            <a:ext cx="4313965" cy="35216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Front elevation</a:t>
            </a:r>
          </a:p>
        </p:txBody>
      </p:sp>
    </p:spTree>
    <p:extLst>
      <p:ext uri="{BB962C8B-B14F-4D97-AF65-F5344CB8AC3E}">
        <p14:creationId xmlns:p14="http://schemas.microsoft.com/office/powerpoint/2010/main" val="5674061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5"/>
          <p:cNvSpPr txBox="1">
            <a:spLocks noGrp="1"/>
          </p:cNvSpPr>
          <p:nvPr>
            <p:ph type="title"/>
          </p:nvPr>
        </p:nvSpPr>
        <p:spPr>
          <a:xfrm>
            <a:off x="904580" y="338573"/>
            <a:ext cx="6290545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algn="l"/>
            <a:r>
              <a:rPr lang="en-US" sz="4800" b="1" dirty="0">
                <a:solidFill>
                  <a:srgbClr val="FFFF00"/>
                </a:solidFill>
              </a:rPr>
              <a:t>Robot arm design</a:t>
            </a:r>
            <a:endParaRPr sz="4800" b="1" dirty="0">
              <a:solidFill>
                <a:srgbClr val="FFFF00"/>
              </a:solidFill>
            </a:endParaRPr>
          </a:p>
        </p:txBody>
      </p:sp>
      <p:sp>
        <p:nvSpPr>
          <p:cNvPr id="110" name="Google Shape;110;p25"/>
          <p:cNvSpPr txBox="1">
            <a:spLocks noGrp="1"/>
          </p:cNvSpPr>
          <p:nvPr>
            <p:ph type="body" idx="1"/>
          </p:nvPr>
        </p:nvSpPr>
        <p:spPr>
          <a:xfrm>
            <a:off x="267855" y="1102173"/>
            <a:ext cx="11610109" cy="5631136"/>
          </a:xfrm>
          <a:prstGeom prst="rect">
            <a:avLst/>
          </a:prstGeom>
          <a:solidFill>
            <a:srgbClr val="0C343D">
              <a:alpha val="56699"/>
            </a:srgbClr>
          </a:solidFill>
        </p:spPr>
        <p:txBody>
          <a:bodyPr spcFirstLastPara="1" vert="horz" wrap="square" lIns="312000" tIns="312000" rIns="312000" bIns="121900" rtlCol="0" anchor="t" anchorCtr="0">
            <a:noAutofit/>
          </a:bodyPr>
          <a:lstStyle/>
          <a:p>
            <a:pPr marL="0" indent="0">
              <a:buNone/>
            </a:pPr>
            <a:endParaRPr lang="en-US" dirty="0">
              <a:solidFill>
                <a:srgbClr val="F3F3F3"/>
              </a:solidFill>
            </a:endParaRPr>
          </a:p>
          <a:p>
            <a:pPr marL="0" indent="0">
              <a:spcBef>
                <a:spcPts val="2133"/>
              </a:spcBef>
              <a:spcAft>
                <a:spcPts val="2133"/>
              </a:spcAft>
              <a:buNone/>
            </a:pPr>
            <a:endParaRPr dirty="0">
              <a:solidFill>
                <a:srgbClr val="F3F3F3"/>
              </a:solidFill>
            </a:endParaRPr>
          </a:p>
        </p:txBody>
      </p:sp>
      <p:sp>
        <p:nvSpPr>
          <p:cNvPr id="4" name="Google Shape;109;p25">
            <a:extLst>
              <a:ext uri="{FF2B5EF4-FFF2-40B4-BE49-F238E27FC236}">
                <a16:creationId xmlns:a16="http://schemas.microsoft.com/office/drawing/2014/main" id="{F6D98A62-251C-49F0-BEEA-BC9156BD351F}"/>
              </a:ext>
            </a:extLst>
          </p:cNvPr>
          <p:cNvSpPr txBox="1">
            <a:spLocks/>
          </p:cNvSpPr>
          <p:nvPr/>
        </p:nvSpPr>
        <p:spPr>
          <a:xfrm>
            <a:off x="9209189" y="6067104"/>
            <a:ext cx="4045621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lvl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4000" kern="1200">
                <a:solidFill>
                  <a:srgbClr val="F3F3F3"/>
                </a:solidFill>
                <a:latin typeface="+mj-lt"/>
                <a:ea typeface="+mj-ea"/>
                <a:cs typeface="+mj-c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4000">
                <a:solidFill>
                  <a:srgbClr val="F3F3F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4000">
                <a:solidFill>
                  <a:srgbClr val="F3F3F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4000">
                <a:solidFill>
                  <a:srgbClr val="F3F3F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4000">
                <a:solidFill>
                  <a:srgbClr val="F3F3F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4000">
                <a:solidFill>
                  <a:srgbClr val="F3F3F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4000">
                <a:solidFill>
                  <a:srgbClr val="F3F3F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4000">
                <a:solidFill>
                  <a:srgbClr val="F3F3F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4000">
                <a:solidFill>
                  <a:srgbClr val="F3F3F3"/>
                </a:solidFill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Agency FB" panose="020B0503020202020204" pitchFamily="34" charset="0"/>
                <a:ea typeface="+mj-ea"/>
                <a:cs typeface="+mj-cs"/>
              </a:rPr>
              <a:t>Team 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gency FB" panose="020B0503020202020204" pitchFamily="34" charset="0"/>
                <a:ea typeface="+mj-ea"/>
                <a:cs typeface="+mj-cs"/>
              </a:rPr>
              <a:t>X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Agency FB" panose="020B0503020202020204" pitchFamily="34" charset="0"/>
                <a:ea typeface="+mj-ea"/>
                <a:cs typeface="+mj-cs"/>
              </a:rPr>
              <a:t>- Tumbler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Agency FB" panose="020B0503020202020204" pitchFamily="34" charset="0"/>
                <a:ea typeface="+mj-ea"/>
                <a:cs typeface="+mj-cs"/>
              </a:rPr>
              <a:t>13.06.2020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F3F3F3"/>
              </a:solidFill>
              <a:effectLst/>
              <a:uLnTx/>
              <a:uFillTx/>
              <a:latin typeface="Agency FB" panose="020B0503020202020204" pitchFamily="34" charset="0"/>
              <a:ea typeface="+mj-ea"/>
              <a:cs typeface="+mj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DF78D04-2FD2-4034-BF32-47981F826DF1}"/>
              </a:ext>
            </a:extLst>
          </p:cNvPr>
          <p:cNvSpPr txBox="1"/>
          <p:nvPr/>
        </p:nvSpPr>
        <p:spPr>
          <a:xfrm>
            <a:off x="6169891" y="3034145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07FCAFC-A654-4E38-8D92-D2D5E44AAE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072" y="1448707"/>
            <a:ext cx="11797857" cy="140046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C81CB04-4103-4E60-AA74-6F53C9666A32}"/>
              </a:ext>
            </a:extLst>
          </p:cNvPr>
          <p:cNvSpPr/>
          <p:nvPr/>
        </p:nvSpPr>
        <p:spPr>
          <a:xfrm>
            <a:off x="3939018" y="2946568"/>
            <a:ext cx="4313965" cy="35216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Side elevation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FDE7DE7-F734-4981-9F9B-DACBA0B280F2}"/>
              </a:ext>
            </a:extLst>
          </p:cNvPr>
          <p:cNvSpPr/>
          <p:nvPr/>
        </p:nvSpPr>
        <p:spPr>
          <a:xfrm>
            <a:off x="1459931" y="5781280"/>
            <a:ext cx="4313965" cy="35216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Top elevation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E0F10BD-102B-4066-AED0-4302C556F45D}"/>
              </a:ext>
            </a:extLst>
          </p:cNvPr>
          <p:cNvSpPr/>
          <p:nvPr/>
        </p:nvSpPr>
        <p:spPr>
          <a:xfrm>
            <a:off x="7090926" y="5781280"/>
            <a:ext cx="4313965" cy="35216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Front elevation</a:t>
            </a:r>
          </a:p>
        </p:txBody>
      </p:sp>
      <p:pic>
        <p:nvPicPr>
          <p:cNvPr id="19" name="Picture 18" descr="A picture containing meter&#10;&#10;Description automatically generated">
            <a:extLst>
              <a:ext uri="{FF2B5EF4-FFF2-40B4-BE49-F238E27FC236}">
                <a16:creationId xmlns:a16="http://schemas.microsoft.com/office/drawing/2014/main" id="{D36650C5-4FB6-44BF-B57C-C7A199D4F8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681" y="3694875"/>
            <a:ext cx="5946466" cy="2020326"/>
          </a:xfrm>
          <a:prstGeom prst="rect">
            <a:avLst/>
          </a:prstGeom>
        </p:spPr>
      </p:pic>
      <p:pic>
        <p:nvPicPr>
          <p:cNvPr id="20" name="Picture 19" descr="A close up of a machine&#10;&#10;Description automatically generated">
            <a:extLst>
              <a:ext uri="{FF2B5EF4-FFF2-40B4-BE49-F238E27FC236}">
                <a16:creationId xmlns:a16="http://schemas.microsoft.com/office/drawing/2014/main" id="{356EAE56-BEEB-4916-A3DB-6AE5D3E199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9539" y="3694875"/>
            <a:ext cx="4396740" cy="2034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8168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5"/>
          <p:cNvSpPr txBox="1">
            <a:spLocks noGrp="1"/>
          </p:cNvSpPr>
          <p:nvPr>
            <p:ph type="body" idx="1"/>
          </p:nvPr>
        </p:nvSpPr>
        <p:spPr>
          <a:xfrm>
            <a:off x="173066" y="195214"/>
            <a:ext cx="11610109" cy="6467572"/>
          </a:xfrm>
          <a:prstGeom prst="rect">
            <a:avLst/>
          </a:prstGeom>
          <a:solidFill>
            <a:srgbClr val="0C343D">
              <a:alpha val="56699"/>
            </a:srgbClr>
          </a:solidFill>
        </p:spPr>
        <p:txBody>
          <a:bodyPr spcFirstLastPara="1" vert="horz" wrap="square" lIns="312000" tIns="312000" rIns="312000" bIns="121900" rtlCol="0" anchor="t" anchorCtr="0">
            <a:noAutofit/>
          </a:bodyPr>
          <a:lstStyle/>
          <a:p>
            <a:pPr marL="0" indent="0">
              <a:buNone/>
            </a:pPr>
            <a:endParaRPr lang="en-US" dirty="0">
              <a:solidFill>
                <a:srgbClr val="F3F3F3"/>
              </a:solidFill>
            </a:endParaRPr>
          </a:p>
          <a:p>
            <a:pPr marL="0" indent="0">
              <a:spcBef>
                <a:spcPts val="2133"/>
              </a:spcBef>
              <a:spcAft>
                <a:spcPts val="2133"/>
              </a:spcAft>
              <a:buNone/>
            </a:pPr>
            <a:endParaRPr dirty="0">
              <a:solidFill>
                <a:srgbClr val="F3F3F3"/>
              </a:solidFill>
            </a:endParaRPr>
          </a:p>
        </p:txBody>
      </p:sp>
      <p:sp>
        <p:nvSpPr>
          <p:cNvPr id="109" name="Google Shape;109;p25"/>
          <p:cNvSpPr txBox="1">
            <a:spLocks noGrp="1"/>
          </p:cNvSpPr>
          <p:nvPr>
            <p:ph type="title"/>
          </p:nvPr>
        </p:nvSpPr>
        <p:spPr>
          <a:xfrm>
            <a:off x="244480" y="195214"/>
            <a:ext cx="864582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algn="l"/>
            <a:r>
              <a:rPr lang="en-US" b="1" dirty="0">
                <a:solidFill>
                  <a:srgbClr val="FFFF00"/>
                </a:solidFill>
              </a:rPr>
              <a:t>Servo motor control algorithm</a:t>
            </a:r>
            <a:endParaRPr b="1" dirty="0">
              <a:solidFill>
                <a:srgbClr val="FFFF00"/>
              </a:solidFill>
            </a:endParaRPr>
          </a:p>
        </p:txBody>
      </p:sp>
      <p:sp>
        <p:nvSpPr>
          <p:cNvPr id="4" name="Google Shape;109;p25">
            <a:extLst>
              <a:ext uri="{FF2B5EF4-FFF2-40B4-BE49-F238E27FC236}">
                <a16:creationId xmlns:a16="http://schemas.microsoft.com/office/drawing/2014/main" id="{F6D98A62-251C-49F0-BEEA-BC9156BD351F}"/>
              </a:ext>
            </a:extLst>
          </p:cNvPr>
          <p:cNvSpPr txBox="1">
            <a:spLocks/>
          </p:cNvSpPr>
          <p:nvPr/>
        </p:nvSpPr>
        <p:spPr>
          <a:xfrm>
            <a:off x="9140950" y="6015868"/>
            <a:ext cx="4045621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lvl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4000" kern="1200">
                <a:solidFill>
                  <a:srgbClr val="F3F3F3"/>
                </a:solidFill>
                <a:latin typeface="+mj-lt"/>
                <a:ea typeface="+mj-ea"/>
                <a:cs typeface="+mj-c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4000">
                <a:solidFill>
                  <a:srgbClr val="F3F3F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4000">
                <a:solidFill>
                  <a:srgbClr val="F3F3F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4000">
                <a:solidFill>
                  <a:srgbClr val="F3F3F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4000">
                <a:solidFill>
                  <a:srgbClr val="F3F3F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4000">
                <a:solidFill>
                  <a:srgbClr val="F3F3F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4000">
                <a:solidFill>
                  <a:srgbClr val="F3F3F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4000">
                <a:solidFill>
                  <a:srgbClr val="F3F3F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4000">
                <a:solidFill>
                  <a:srgbClr val="F3F3F3"/>
                </a:solidFill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Agency FB" panose="020B0503020202020204" pitchFamily="34" charset="0"/>
                <a:ea typeface="+mj-ea"/>
                <a:cs typeface="+mj-cs"/>
              </a:rPr>
              <a:t>Team 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gency FB" panose="020B0503020202020204" pitchFamily="34" charset="0"/>
                <a:ea typeface="+mj-ea"/>
                <a:cs typeface="+mj-cs"/>
              </a:rPr>
              <a:t>X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Agency FB" panose="020B0503020202020204" pitchFamily="34" charset="0"/>
                <a:ea typeface="+mj-ea"/>
                <a:cs typeface="+mj-cs"/>
              </a:rPr>
              <a:t>- Tumbler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Agency FB" panose="020B0503020202020204" pitchFamily="34" charset="0"/>
                <a:ea typeface="+mj-ea"/>
                <a:cs typeface="+mj-cs"/>
              </a:rPr>
              <a:t>13.06.2020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F3F3F3"/>
              </a:solidFill>
              <a:effectLst/>
              <a:uLnTx/>
              <a:uFillTx/>
              <a:latin typeface="Agency FB" panose="020B0503020202020204" pitchFamily="34" charset="0"/>
              <a:ea typeface="+mj-ea"/>
              <a:cs typeface="+mj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CAF63CE-E6ED-4B9D-B080-3D0F950FF0F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57" t="4645" r="1357" b="7457"/>
          <a:stretch/>
        </p:blipFill>
        <p:spPr>
          <a:xfrm>
            <a:off x="2043223" y="863278"/>
            <a:ext cx="8023666" cy="5703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635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0"/>
          <p:cNvSpPr txBox="1">
            <a:spLocks noGrp="1"/>
          </p:cNvSpPr>
          <p:nvPr>
            <p:ph type="title"/>
          </p:nvPr>
        </p:nvSpPr>
        <p:spPr>
          <a:xfrm>
            <a:off x="676042" y="1800704"/>
            <a:ext cx="5050400" cy="426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-US" sz="9600" dirty="0">
                <a:latin typeface="Agency FB" pitchFamily="34" charset="0"/>
              </a:rPr>
              <a:t>RAMP AREA</a:t>
            </a:r>
            <a:endParaRPr sz="9600" dirty="0">
              <a:latin typeface="Agency FB" pitchFamily="34" charset="0"/>
            </a:endParaRPr>
          </a:p>
        </p:txBody>
      </p:sp>
      <p:sp>
        <p:nvSpPr>
          <p:cNvPr id="175" name="Google Shape;175;p30"/>
          <p:cNvSpPr txBox="1">
            <a:spLocks noGrp="1"/>
          </p:cNvSpPr>
          <p:nvPr>
            <p:ph type="subTitle" idx="1"/>
          </p:nvPr>
        </p:nvSpPr>
        <p:spPr>
          <a:xfrm>
            <a:off x="6668233" y="4319161"/>
            <a:ext cx="4045621" cy="1019101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/>
            <a:r>
              <a:rPr lang="en-US" dirty="0"/>
              <a:t>Strategy for passing ramp Successfully and robot control</a:t>
            </a:r>
          </a:p>
        </p:txBody>
      </p:sp>
      <p:sp>
        <p:nvSpPr>
          <p:cNvPr id="176" name="Google Shape;176;p30"/>
          <p:cNvSpPr txBox="1">
            <a:spLocks noGrp="1"/>
          </p:cNvSpPr>
          <p:nvPr>
            <p:ph type="title" idx="2"/>
          </p:nvPr>
        </p:nvSpPr>
        <p:spPr>
          <a:xfrm>
            <a:off x="6465559" y="1334833"/>
            <a:ext cx="3140079" cy="2419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>
                <a:latin typeface="Bahnschrift SemiBold Condensed" panose="020B0502040204020203" pitchFamily="34" charset="0"/>
              </a:rPr>
              <a:t>04</a:t>
            </a:r>
            <a:endParaRPr dirty="0">
              <a:latin typeface="Bahnschrift SemiBold Condensed" panose="020B0502040204020203" pitchFamily="34" charset="0"/>
            </a:endParaRPr>
          </a:p>
        </p:txBody>
      </p:sp>
      <p:cxnSp>
        <p:nvCxnSpPr>
          <p:cNvPr id="177" name="Google Shape;177;p30"/>
          <p:cNvCxnSpPr/>
          <p:nvPr/>
        </p:nvCxnSpPr>
        <p:spPr>
          <a:xfrm rot="10800000" flipH="1">
            <a:off x="6668233" y="4148867"/>
            <a:ext cx="4567600" cy="2800"/>
          </a:xfrm>
          <a:prstGeom prst="straightConnector1">
            <a:avLst/>
          </a:prstGeom>
          <a:noFill/>
          <a:ln w="571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6" name="Google Shape;109;p25">
            <a:extLst>
              <a:ext uri="{FF2B5EF4-FFF2-40B4-BE49-F238E27FC236}">
                <a16:creationId xmlns:a16="http://schemas.microsoft.com/office/drawing/2014/main" id="{93C11794-18B3-4E01-9CC7-931F4AECF282}"/>
              </a:ext>
            </a:extLst>
          </p:cNvPr>
          <p:cNvSpPr txBox="1">
            <a:spLocks/>
          </p:cNvSpPr>
          <p:nvPr/>
        </p:nvSpPr>
        <p:spPr>
          <a:xfrm>
            <a:off x="9209189" y="6067104"/>
            <a:ext cx="4045621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lvl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4000" kern="1200">
                <a:solidFill>
                  <a:srgbClr val="F3F3F3"/>
                </a:solidFill>
                <a:latin typeface="+mj-lt"/>
                <a:ea typeface="+mj-ea"/>
                <a:cs typeface="+mj-c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4000">
                <a:solidFill>
                  <a:srgbClr val="F3F3F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4000">
                <a:solidFill>
                  <a:srgbClr val="F3F3F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4000">
                <a:solidFill>
                  <a:srgbClr val="F3F3F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4000">
                <a:solidFill>
                  <a:srgbClr val="F3F3F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4000">
                <a:solidFill>
                  <a:srgbClr val="F3F3F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4000">
                <a:solidFill>
                  <a:srgbClr val="F3F3F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4000">
                <a:solidFill>
                  <a:srgbClr val="F3F3F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4000">
                <a:solidFill>
                  <a:srgbClr val="F3F3F3"/>
                </a:solidFill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Agency FB" panose="020B0503020202020204" pitchFamily="34" charset="0"/>
                <a:ea typeface="+mj-ea"/>
                <a:cs typeface="+mj-cs"/>
              </a:rPr>
              <a:t>Team 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gency FB" panose="020B0503020202020204" pitchFamily="34" charset="0"/>
                <a:ea typeface="+mj-ea"/>
                <a:cs typeface="+mj-cs"/>
              </a:rPr>
              <a:t>X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Agency FB" panose="020B0503020202020204" pitchFamily="34" charset="0"/>
                <a:ea typeface="+mj-ea"/>
                <a:cs typeface="+mj-cs"/>
              </a:rPr>
              <a:t>- Tumbler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Agency FB" panose="020B0503020202020204" pitchFamily="34" charset="0"/>
                <a:ea typeface="+mj-ea"/>
                <a:cs typeface="+mj-cs"/>
              </a:rPr>
              <a:t>13.06.2020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F3F3F3"/>
              </a:solidFill>
              <a:effectLst/>
              <a:uLnTx/>
              <a:uFillTx/>
              <a:latin typeface="Agency FB" panose="020B0503020202020204" pitchFamily="34" charset="0"/>
              <a:ea typeface="+mj-ea"/>
              <a:cs typeface="+mj-c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10;p25">
            <a:extLst>
              <a:ext uri="{FF2B5EF4-FFF2-40B4-BE49-F238E27FC236}">
                <a16:creationId xmlns:a16="http://schemas.microsoft.com/office/drawing/2014/main" id="{9D180C9A-4893-4EEF-A99B-9A37ABD2C280}"/>
              </a:ext>
            </a:extLst>
          </p:cNvPr>
          <p:cNvSpPr txBox="1">
            <a:spLocks/>
          </p:cNvSpPr>
          <p:nvPr/>
        </p:nvSpPr>
        <p:spPr>
          <a:xfrm>
            <a:off x="407212" y="338573"/>
            <a:ext cx="11377576" cy="6180854"/>
          </a:xfrm>
          <a:prstGeom prst="rect">
            <a:avLst/>
          </a:prstGeom>
          <a:solidFill>
            <a:srgbClr val="0C343D">
              <a:alpha val="56699"/>
            </a:srgbClr>
          </a:solidFill>
        </p:spPr>
        <p:txBody>
          <a:bodyPr spcFirstLastPara="1" vert="horz" wrap="square" lIns="312000" tIns="312000" rIns="312000" bIns="121900" rtlCol="0" anchor="t" anchorCtr="0">
            <a:noAutofit/>
          </a:bodyPr>
          <a:lstStyle>
            <a:lvl1pPr marL="609585" lvl="0" indent="-39792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Arial" panose="020B0604020202020204" pitchFamily="34" charset="0"/>
              <a:buAutoNum type="arabicPeriod"/>
              <a:defRPr sz="1733" kern="1200">
                <a:solidFill>
                  <a:srgbClr val="F3F3F3"/>
                </a:solidFill>
                <a:latin typeface="+mn-lt"/>
                <a:ea typeface="+mn-ea"/>
                <a:cs typeface="+mn-cs"/>
              </a:defRPr>
            </a:lvl1pPr>
            <a:lvl2pPr marL="1219170" lvl="1" indent="-3979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 pitchFamily="34" charset="0"/>
              <a:buAutoNum type="alphaLcPeriod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754" lvl="2" indent="-3979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 pitchFamily="34" charset="0"/>
              <a:buAutoNum type="romanLcPeriod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38339" lvl="3" indent="-3979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 pitchFamily="34" charset="0"/>
              <a:buAutoNum type="arabicPeriod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7924" lvl="4" indent="-3979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 pitchFamily="34" charset="0"/>
              <a:buAutoNum type="alphaLcPeriod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57509" lvl="5" indent="-3979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 pitchFamily="34" charset="0"/>
              <a:buAutoNum type="romanLcPeriod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67093" lvl="6" indent="-3979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 pitchFamily="34" charset="0"/>
              <a:buAutoNum type="arabicPeriod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678" lvl="7" indent="-3979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 pitchFamily="34" charset="0"/>
              <a:buAutoNum type="alphaLcPeriod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263" lvl="8" indent="-3979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2133"/>
              </a:spcAft>
              <a:buClr>
                <a:srgbClr val="000000"/>
              </a:buClr>
              <a:buSzPts val="1100"/>
              <a:buFont typeface="Arial" panose="020B0604020202020204" pitchFamily="34" charset="0"/>
              <a:buAutoNum type="romanLcPeriod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	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lvl="0" indent="0" algn="just">
              <a:buClrTx/>
              <a:buSzTx/>
              <a:buNone/>
              <a:defRPr/>
            </a:pPr>
            <a:r>
              <a:rPr lang="en-US" sz="2400" b="1" dirty="0">
                <a:solidFill>
                  <a:srgbClr val="FFFF00"/>
                </a:solidFill>
              </a:rPr>
              <a:t>[]</a:t>
            </a:r>
            <a:r>
              <a:rPr lang="en-US" sz="2400" dirty="0">
                <a:solidFill>
                  <a:prstClr val="black"/>
                </a:solidFill>
              </a:rPr>
              <a:t>    </a:t>
            </a:r>
            <a:r>
              <a:rPr lang="en-US" sz="2400" dirty="0">
                <a:solidFill>
                  <a:schemeClr val="bg1"/>
                </a:solidFill>
              </a:rPr>
              <a:t>Ramp Area has three angle segments and one top flat area segment. </a:t>
            </a:r>
          </a:p>
          <a:p>
            <a:pPr marL="0" lvl="0" indent="0" algn="just">
              <a:buClrTx/>
              <a:buSzTx/>
              <a:buNone/>
              <a:defRPr/>
            </a:pPr>
            <a:r>
              <a:rPr lang="en-US" sz="2400" b="1" dirty="0">
                <a:solidFill>
                  <a:srgbClr val="FFFF00"/>
                </a:solidFill>
              </a:rPr>
              <a:t>[]</a:t>
            </a:r>
            <a:r>
              <a:rPr lang="en-US" sz="2400" dirty="0">
                <a:solidFill>
                  <a:srgbClr val="FFFF00"/>
                </a:solidFill>
              </a:rPr>
              <a:t> </a:t>
            </a:r>
            <a:r>
              <a:rPr lang="en-US" sz="2400" dirty="0">
                <a:solidFill>
                  <a:prstClr val="black"/>
                </a:solidFill>
              </a:rPr>
              <a:t>   </a:t>
            </a:r>
            <a:r>
              <a:rPr lang="en-US" sz="2400" dirty="0">
                <a:solidFill>
                  <a:schemeClr val="bg1"/>
                </a:solidFill>
              </a:rPr>
              <a:t>we will not use any sensor in robot for the purpose of moving the ramp area.</a:t>
            </a:r>
            <a:r>
              <a:rPr lang="en-US" sz="2400" dirty="0">
                <a:solidFill>
                  <a:prstClr val="black"/>
                </a:solidFill>
              </a:rPr>
              <a:t> </a:t>
            </a:r>
          </a:p>
          <a:p>
            <a:pPr marL="0" lvl="0" indent="0" algn="just">
              <a:buClrTx/>
              <a:buSzTx/>
              <a:buNone/>
              <a:defRPr/>
            </a:pPr>
            <a:r>
              <a:rPr lang="en-US" sz="2400" b="1" dirty="0">
                <a:solidFill>
                  <a:srgbClr val="FFFF00"/>
                </a:solidFill>
              </a:rPr>
              <a:t>[]</a:t>
            </a:r>
            <a:r>
              <a:rPr lang="en-US" sz="2400" dirty="0">
                <a:solidFill>
                  <a:prstClr val="black"/>
                </a:solidFill>
              </a:rPr>
              <a:t>    </a:t>
            </a:r>
            <a:r>
              <a:rPr lang="en-US" sz="2400" dirty="0">
                <a:solidFill>
                  <a:schemeClr val="bg1"/>
                </a:solidFill>
              </a:rPr>
              <a:t>we hope to move the robot at a constant speed throughout the ramp area.</a:t>
            </a:r>
          </a:p>
          <a:p>
            <a:pPr marL="0" lvl="0" indent="0" algn="just">
              <a:buClrTx/>
              <a:buSzTx/>
              <a:buNone/>
              <a:defRPr/>
            </a:pPr>
            <a:r>
              <a:rPr lang="en-US" sz="2400" b="1" dirty="0">
                <a:solidFill>
                  <a:srgbClr val="FFFF00"/>
                </a:solidFill>
              </a:rPr>
              <a:t>[] </a:t>
            </a:r>
            <a:r>
              <a:rPr lang="en-US" sz="2400" dirty="0">
                <a:solidFill>
                  <a:prstClr val="black"/>
                </a:solidFill>
              </a:rPr>
              <a:t>   </a:t>
            </a:r>
            <a:r>
              <a:rPr lang="en-US" sz="2400" dirty="0">
                <a:solidFill>
                  <a:schemeClr val="bg1"/>
                </a:solidFill>
              </a:rPr>
              <a:t>The encoders are used to measure the  speed of the wheels. </a:t>
            </a:r>
          </a:p>
          <a:p>
            <a:pPr marL="0" lvl="0" indent="0" algn="just">
              <a:buClrTx/>
              <a:buSzTx/>
              <a:buNone/>
              <a:defRPr/>
            </a:pPr>
            <a:r>
              <a:rPr lang="en-US" sz="2400" b="1" dirty="0">
                <a:solidFill>
                  <a:srgbClr val="FFFF00"/>
                </a:solidFill>
              </a:rPr>
              <a:t>[]</a:t>
            </a:r>
            <a:r>
              <a:rPr lang="en-US" sz="2400" dirty="0">
                <a:solidFill>
                  <a:prstClr val="black"/>
                </a:solidFill>
              </a:rPr>
              <a:t>    </a:t>
            </a:r>
            <a:r>
              <a:rPr lang="en-US" sz="2400" dirty="0">
                <a:solidFill>
                  <a:schemeClr val="bg1"/>
                </a:solidFill>
              </a:rPr>
              <a:t>Encoders  maintain a constant speed of the wheels by applying  a motor control </a:t>
            </a:r>
          </a:p>
          <a:p>
            <a:pPr marL="0" lvl="0" indent="0" algn="just">
              <a:buClrTx/>
              <a:buSzTx/>
              <a:buNone/>
              <a:defRPr/>
            </a:pPr>
            <a:r>
              <a:rPr lang="en-US" sz="2400" dirty="0">
                <a:solidFill>
                  <a:schemeClr val="bg1"/>
                </a:solidFill>
              </a:rPr>
              <a:t>       loop through the control panel. </a:t>
            </a:r>
          </a:p>
          <a:p>
            <a:pPr marL="0" lvl="0" indent="0" algn="just">
              <a:buClrTx/>
              <a:buSzTx/>
              <a:buNone/>
              <a:defRPr/>
            </a:pPr>
            <a:endParaRPr lang="en-US" sz="2400" dirty="0">
              <a:solidFill>
                <a:schemeClr val="bg1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109" name="Google Shape;109;p25"/>
          <p:cNvSpPr txBox="1">
            <a:spLocks noGrp="1"/>
          </p:cNvSpPr>
          <p:nvPr>
            <p:ph type="title"/>
          </p:nvPr>
        </p:nvSpPr>
        <p:spPr>
          <a:xfrm>
            <a:off x="3253398" y="337291"/>
            <a:ext cx="51360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-US" dirty="0">
                <a:solidFill>
                  <a:srgbClr val="FFFF00"/>
                </a:solidFill>
                <a:latin typeface="Arial Black" panose="020B0A04020102020204" pitchFamily="34" charset="0"/>
              </a:rPr>
              <a:t>Description</a:t>
            </a:r>
            <a:endParaRPr dirty="0">
              <a:solidFill>
                <a:srgbClr val="FFFF00"/>
              </a:solidFill>
              <a:latin typeface="Arial Black" panose="020B0A04020102020204" pitchFamily="34" charset="0"/>
            </a:endParaRPr>
          </a:p>
        </p:txBody>
      </p:sp>
      <p:sp>
        <p:nvSpPr>
          <p:cNvPr id="4" name="Google Shape;109;p25">
            <a:extLst>
              <a:ext uri="{FF2B5EF4-FFF2-40B4-BE49-F238E27FC236}">
                <a16:creationId xmlns:a16="http://schemas.microsoft.com/office/drawing/2014/main" id="{F6D98A62-251C-49F0-BEEA-BC9156BD351F}"/>
              </a:ext>
            </a:extLst>
          </p:cNvPr>
          <p:cNvSpPr txBox="1">
            <a:spLocks/>
          </p:cNvSpPr>
          <p:nvPr/>
        </p:nvSpPr>
        <p:spPr>
          <a:xfrm>
            <a:off x="9209189" y="6067104"/>
            <a:ext cx="4045621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lvl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4000" kern="1200">
                <a:solidFill>
                  <a:srgbClr val="F3F3F3"/>
                </a:solidFill>
                <a:latin typeface="+mj-lt"/>
                <a:ea typeface="+mj-ea"/>
                <a:cs typeface="+mj-c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4000">
                <a:solidFill>
                  <a:srgbClr val="F3F3F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4000">
                <a:solidFill>
                  <a:srgbClr val="F3F3F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4000">
                <a:solidFill>
                  <a:srgbClr val="F3F3F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4000">
                <a:solidFill>
                  <a:srgbClr val="F3F3F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4000">
                <a:solidFill>
                  <a:srgbClr val="F3F3F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4000">
                <a:solidFill>
                  <a:srgbClr val="F3F3F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4000">
                <a:solidFill>
                  <a:srgbClr val="F3F3F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4000">
                <a:solidFill>
                  <a:srgbClr val="F3F3F3"/>
                </a:solidFill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Agency FB" panose="020B0503020202020204" pitchFamily="34" charset="0"/>
                <a:ea typeface="+mj-ea"/>
                <a:cs typeface="+mj-cs"/>
              </a:rPr>
              <a:t>Team 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gency FB" panose="020B0503020202020204" pitchFamily="34" charset="0"/>
                <a:ea typeface="+mj-ea"/>
                <a:cs typeface="+mj-cs"/>
              </a:rPr>
              <a:t>X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Agency FB" panose="020B0503020202020204" pitchFamily="34" charset="0"/>
                <a:ea typeface="+mj-ea"/>
                <a:cs typeface="+mj-cs"/>
              </a:rPr>
              <a:t>- Tumbler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Agency FB" panose="020B0503020202020204" pitchFamily="34" charset="0"/>
                <a:ea typeface="+mj-ea"/>
                <a:cs typeface="+mj-cs"/>
              </a:rPr>
              <a:t>13.06.2020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F3F3F3"/>
              </a:solidFill>
              <a:effectLst/>
              <a:uLnTx/>
              <a:uFillTx/>
              <a:latin typeface="Agency FB" panose="020B0503020202020204" pitchFamily="34" charset="0"/>
              <a:ea typeface="+mj-ea"/>
              <a:cs typeface="+mj-cs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4637" y="3571922"/>
            <a:ext cx="4433568" cy="267875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110;p25">
            <a:extLst>
              <a:ext uri="{FF2B5EF4-FFF2-40B4-BE49-F238E27FC236}">
                <a16:creationId xmlns:a16="http://schemas.microsoft.com/office/drawing/2014/main" id="{43E0A2D9-97B4-4DE4-BB9D-27105D2D7A93}"/>
              </a:ext>
            </a:extLst>
          </p:cNvPr>
          <p:cNvSpPr txBox="1">
            <a:spLocks/>
          </p:cNvSpPr>
          <p:nvPr/>
        </p:nvSpPr>
        <p:spPr>
          <a:xfrm>
            <a:off x="146387" y="89097"/>
            <a:ext cx="12060250" cy="6630880"/>
          </a:xfrm>
          <a:prstGeom prst="rect">
            <a:avLst/>
          </a:prstGeom>
          <a:solidFill>
            <a:srgbClr val="0C343D">
              <a:alpha val="56699"/>
            </a:srgbClr>
          </a:solidFill>
        </p:spPr>
        <p:txBody>
          <a:bodyPr spcFirstLastPara="1" vert="horz" wrap="square" lIns="312000" tIns="312000" rIns="312000" bIns="121900" rtlCol="0" anchor="t" anchorCtr="0">
            <a:noAutofit/>
          </a:bodyPr>
          <a:lstStyle>
            <a:lvl1pPr marL="609585" lvl="0" indent="-39792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Arial" panose="020B0604020202020204" pitchFamily="34" charset="0"/>
              <a:buAutoNum type="arabicPeriod"/>
              <a:defRPr sz="1733" kern="1200">
                <a:solidFill>
                  <a:srgbClr val="F3F3F3"/>
                </a:solidFill>
                <a:latin typeface="+mn-lt"/>
                <a:ea typeface="+mn-ea"/>
                <a:cs typeface="+mn-cs"/>
              </a:defRPr>
            </a:lvl1pPr>
            <a:lvl2pPr marL="1219170" lvl="1" indent="-3979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 pitchFamily="34" charset="0"/>
              <a:buAutoNum type="alphaLcPeriod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754" lvl="2" indent="-3979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 pitchFamily="34" charset="0"/>
              <a:buAutoNum type="romanLcPeriod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38339" lvl="3" indent="-3979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 pitchFamily="34" charset="0"/>
              <a:buAutoNum type="arabicPeriod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7924" lvl="4" indent="-3979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 pitchFamily="34" charset="0"/>
              <a:buAutoNum type="alphaLcPeriod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57509" lvl="5" indent="-3979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 pitchFamily="34" charset="0"/>
              <a:buAutoNum type="romanLcPeriod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67093" lvl="6" indent="-3979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 pitchFamily="34" charset="0"/>
              <a:buAutoNum type="arabicPeriod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678" lvl="7" indent="-3979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 pitchFamily="34" charset="0"/>
              <a:buAutoNum type="alphaLcPeriod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263" lvl="8" indent="-3979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2133"/>
              </a:spcAft>
              <a:buClr>
                <a:srgbClr val="000000"/>
              </a:buClr>
              <a:buSzPts val="1100"/>
              <a:buFont typeface="Arial" panose="020B0604020202020204" pitchFamily="34" charset="0"/>
              <a:buAutoNum type="romanLcPeriod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	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lvl="0" indent="0" algn="just">
              <a:buClrTx/>
              <a:buSzTx/>
              <a:buNone/>
              <a:defRPr/>
            </a:pPr>
            <a:endParaRPr lang="en-US" sz="2400" dirty="0">
              <a:solidFill>
                <a:schemeClr val="bg1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951507" y="0"/>
            <a:ext cx="10272000" cy="763600"/>
          </a:xfrm>
        </p:spPr>
        <p:txBody>
          <a:bodyPr/>
          <a:lstStyle/>
          <a:p>
            <a:r>
              <a:rPr lang="en-US" dirty="0">
                <a:solidFill>
                  <a:srgbClr val="FFFF00"/>
                </a:solidFill>
                <a:latin typeface="Arial Black" panose="020B0A04020102020204" pitchFamily="34" charset="0"/>
              </a:rPr>
              <a:t>Control loop of the encoders</a:t>
            </a:r>
          </a:p>
        </p:txBody>
      </p:sp>
      <p:sp>
        <p:nvSpPr>
          <p:cNvPr id="4" name="Oval 3"/>
          <p:cNvSpPr/>
          <p:nvPr/>
        </p:nvSpPr>
        <p:spPr>
          <a:xfrm>
            <a:off x="4934310" y="759125"/>
            <a:ext cx="1923690" cy="750498"/>
          </a:xfrm>
          <a:prstGeom prst="ellipse">
            <a:avLst/>
          </a:prstGeom>
          <a:solidFill>
            <a:srgbClr val="FF66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Begin </a:t>
            </a:r>
          </a:p>
        </p:txBody>
      </p:sp>
      <p:sp>
        <p:nvSpPr>
          <p:cNvPr id="5" name="Rectangle 4"/>
          <p:cNvSpPr/>
          <p:nvPr/>
        </p:nvSpPr>
        <p:spPr>
          <a:xfrm>
            <a:off x="4459856" y="1725283"/>
            <a:ext cx="2872597" cy="638356"/>
          </a:xfrm>
          <a:prstGeom prst="rect">
            <a:avLst/>
          </a:prstGeom>
          <a:solidFill>
            <a:srgbClr val="0CA42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Motor speed = constant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(in rpm)</a:t>
            </a:r>
          </a:p>
        </p:txBody>
      </p:sp>
      <p:sp>
        <p:nvSpPr>
          <p:cNvPr id="6" name="Flowchart: Data 5"/>
          <p:cNvSpPr/>
          <p:nvPr/>
        </p:nvSpPr>
        <p:spPr>
          <a:xfrm>
            <a:off x="4528867" y="2648310"/>
            <a:ext cx="2734574" cy="517585"/>
          </a:xfrm>
          <a:prstGeom prst="flowChartInputOutpu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Get encoder output</a:t>
            </a:r>
          </a:p>
        </p:txBody>
      </p:sp>
      <p:sp>
        <p:nvSpPr>
          <p:cNvPr id="7" name="Rectangle 6"/>
          <p:cNvSpPr/>
          <p:nvPr/>
        </p:nvSpPr>
        <p:spPr>
          <a:xfrm>
            <a:off x="4537494" y="3450566"/>
            <a:ext cx="2794959" cy="715992"/>
          </a:xfrm>
          <a:prstGeom prst="rect">
            <a:avLst/>
          </a:prstGeom>
          <a:solidFill>
            <a:srgbClr val="0CA42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Calculate RPM</a:t>
            </a:r>
          </a:p>
        </p:txBody>
      </p:sp>
      <p:sp>
        <p:nvSpPr>
          <p:cNvPr id="8" name="Flowchart: Decision 7"/>
          <p:cNvSpPr/>
          <p:nvPr/>
        </p:nvSpPr>
        <p:spPr>
          <a:xfrm>
            <a:off x="4500832" y="4433978"/>
            <a:ext cx="2851030" cy="1155940"/>
          </a:xfrm>
          <a:prstGeom prst="flowChartDecision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692770" y="5857336"/>
            <a:ext cx="2639683" cy="862641"/>
          </a:xfrm>
          <a:prstGeom prst="rect">
            <a:avLst/>
          </a:prstGeom>
          <a:solidFill>
            <a:srgbClr val="0CA42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Change motor speed to constant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(by increasing or decreasing)</a:t>
            </a:r>
          </a:p>
        </p:txBody>
      </p:sp>
      <p:sp>
        <p:nvSpPr>
          <p:cNvPr id="11" name="Rectangle 10"/>
          <p:cNvSpPr/>
          <p:nvPr/>
        </p:nvSpPr>
        <p:spPr>
          <a:xfrm>
            <a:off x="8617789" y="3450566"/>
            <a:ext cx="2182483" cy="638355"/>
          </a:xfrm>
          <a:prstGeom prst="rect">
            <a:avLst/>
          </a:prstGeom>
          <a:solidFill>
            <a:srgbClr val="0CA42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Wait 10ms</a:t>
            </a:r>
          </a:p>
        </p:txBody>
      </p:sp>
      <p:cxnSp>
        <p:nvCxnSpPr>
          <p:cNvPr id="13" name="Straight Arrow Connector 12"/>
          <p:cNvCxnSpPr>
            <a:endCxn id="5" idx="0"/>
          </p:cNvCxnSpPr>
          <p:nvPr/>
        </p:nvCxnSpPr>
        <p:spPr>
          <a:xfrm>
            <a:off x="5896154" y="1509623"/>
            <a:ext cx="1" cy="215660"/>
          </a:xfrm>
          <a:prstGeom prst="straightConnector1">
            <a:avLst/>
          </a:prstGeom>
          <a:ln w="38100">
            <a:solidFill>
              <a:srgbClr val="FFFF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5" idx="2"/>
            <a:endCxn id="6" idx="1"/>
          </p:cNvCxnSpPr>
          <p:nvPr/>
        </p:nvCxnSpPr>
        <p:spPr>
          <a:xfrm flipH="1">
            <a:off x="5896154" y="2363639"/>
            <a:ext cx="1" cy="284671"/>
          </a:xfrm>
          <a:prstGeom prst="straightConnector1">
            <a:avLst/>
          </a:prstGeom>
          <a:ln w="38100">
            <a:solidFill>
              <a:srgbClr val="FFFF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6" idx="4"/>
          </p:cNvCxnSpPr>
          <p:nvPr/>
        </p:nvCxnSpPr>
        <p:spPr>
          <a:xfrm>
            <a:off x="5896154" y="3165895"/>
            <a:ext cx="0" cy="284671"/>
          </a:xfrm>
          <a:prstGeom prst="straightConnector1">
            <a:avLst/>
          </a:prstGeom>
          <a:ln w="38100">
            <a:solidFill>
              <a:srgbClr val="FFFF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5926347" y="4166558"/>
            <a:ext cx="0" cy="267420"/>
          </a:xfrm>
          <a:prstGeom prst="straightConnector1">
            <a:avLst/>
          </a:prstGeom>
          <a:ln w="38100">
            <a:solidFill>
              <a:srgbClr val="FFFF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8" idx="2"/>
          </p:cNvCxnSpPr>
          <p:nvPr/>
        </p:nvCxnSpPr>
        <p:spPr>
          <a:xfrm>
            <a:off x="5926347" y="5589918"/>
            <a:ext cx="0" cy="267418"/>
          </a:xfrm>
          <a:prstGeom prst="straightConnector1">
            <a:avLst/>
          </a:prstGeom>
          <a:ln w="38100">
            <a:solidFill>
              <a:srgbClr val="FFFF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8" idx="3"/>
          </p:cNvCxnSpPr>
          <p:nvPr/>
        </p:nvCxnSpPr>
        <p:spPr>
          <a:xfrm>
            <a:off x="7351862" y="5011948"/>
            <a:ext cx="2464998" cy="0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10" idx="3"/>
          </p:cNvCxnSpPr>
          <p:nvPr/>
        </p:nvCxnSpPr>
        <p:spPr>
          <a:xfrm flipV="1">
            <a:off x="7332453" y="6288656"/>
            <a:ext cx="2484407" cy="1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V="1">
            <a:off x="9816860" y="4088921"/>
            <a:ext cx="0" cy="2199736"/>
          </a:xfrm>
          <a:prstGeom prst="straightConnector1">
            <a:avLst/>
          </a:prstGeom>
          <a:ln w="38100">
            <a:solidFill>
              <a:srgbClr val="FFFF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V="1">
            <a:off x="9821173" y="2894163"/>
            <a:ext cx="0" cy="543464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endCxn id="6" idx="5"/>
          </p:cNvCxnSpPr>
          <p:nvPr/>
        </p:nvCxnSpPr>
        <p:spPr>
          <a:xfrm flipH="1">
            <a:off x="6989984" y="2907102"/>
            <a:ext cx="2826876" cy="1"/>
          </a:xfrm>
          <a:prstGeom prst="straightConnector1">
            <a:avLst/>
          </a:prstGeom>
          <a:ln w="38100">
            <a:solidFill>
              <a:srgbClr val="FFFF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7250814" y="4607217"/>
            <a:ext cx="923026" cy="353683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Yes</a:t>
            </a:r>
          </a:p>
        </p:txBody>
      </p:sp>
      <p:sp>
        <p:nvSpPr>
          <p:cNvPr id="43" name="Rectangle 42"/>
          <p:cNvSpPr/>
          <p:nvPr/>
        </p:nvSpPr>
        <p:spPr>
          <a:xfrm>
            <a:off x="6012611" y="5584254"/>
            <a:ext cx="560717" cy="267418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No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FFB93F3-F381-4806-992E-C549A93D91E8}"/>
              </a:ext>
            </a:extLst>
          </p:cNvPr>
          <p:cNvSpPr/>
          <p:nvPr/>
        </p:nvSpPr>
        <p:spPr>
          <a:xfrm>
            <a:off x="4783493" y="4278700"/>
            <a:ext cx="2235582" cy="12508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en-US" dirty="0">
                <a:solidFill>
                  <a:prstClr val="white"/>
                </a:solidFill>
              </a:rPr>
              <a:t>If </a:t>
            </a:r>
          </a:p>
          <a:p>
            <a:pPr lvl="0" algn="ctr">
              <a:defRPr/>
            </a:pPr>
            <a:r>
              <a:rPr lang="en-US" dirty="0">
                <a:solidFill>
                  <a:prstClr val="white"/>
                </a:solidFill>
              </a:rPr>
              <a:t>RPM== motor speed</a:t>
            </a:r>
          </a:p>
        </p:txBody>
      </p:sp>
      <p:sp>
        <p:nvSpPr>
          <p:cNvPr id="25" name="Google Shape;109;p25">
            <a:extLst>
              <a:ext uri="{FF2B5EF4-FFF2-40B4-BE49-F238E27FC236}">
                <a16:creationId xmlns:a16="http://schemas.microsoft.com/office/drawing/2014/main" id="{E55B19EB-08AA-4E72-B01E-62AD38055EC4}"/>
              </a:ext>
            </a:extLst>
          </p:cNvPr>
          <p:cNvSpPr txBox="1">
            <a:spLocks/>
          </p:cNvSpPr>
          <p:nvPr/>
        </p:nvSpPr>
        <p:spPr>
          <a:xfrm>
            <a:off x="9209189" y="6067104"/>
            <a:ext cx="4045621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lvl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4000" kern="1200">
                <a:solidFill>
                  <a:srgbClr val="F3F3F3"/>
                </a:solidFill>
                <a:latin typeface="+mj-lt"/>
                <a:ea typeface="+mj-ea"/>
                <a:cs typeface="+mj-c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4000">
                <a:solidFill>
                  <a:srgbClr val="F3F3F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4000">
                <a:solidFill>
                  <a:srgbClr val="F3F3F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4000">
                <a:solidFill>
                  <a:srgbClr val="F3F3F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4000">
                <a:solidFill>
                  <a:srgbClr val="F3F3F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4000">
                <a:solidFill>
                  <a:srgbClr val="F3F3F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4000">
                <a:solidFill>
                  <a:srgbClr val="F3F3F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4000">
                <a:solidFill>
                  <a:srgbClr val="F3F3F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4000">
                <a:solidFill>
                  <a:srgbClr val="F3F3F3"/>
                </a:solidFill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Agency FB" panose="020B0503020202020204" pitchFamily="34" charset="0"/>
                <a:ea typeface="+mj-ea"/>
                <a:cs typeface="+mj-cs"/>
              </a:rPr>
              <a:t>Team 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gency FB" panose="020B0503020202020204" pitchFamily="34" charset="0"/>
                <a:ea typeface="+mj-ea"/>
                <a:cs typeface="+mj-cs"/>
              </a:rPr>
              <a:t>X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Agency FB" panose="020B0503020202020204" pitchFamily="34" charset="0"/>
                <a:ea typeface="+mj-ea"/>
                <a:cs typeface="+mj-cs"/>
              </a:rPr>
              <a:t>- Tumbler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Agency FB" panose="020B0503020202020204" pitchFamily="34" charset="0"/>
                <a:ea typeface="+mj-ea"/>
                <a:cs typeface="+mj-cs"/>
              </a:rPr>
              <a:t>13.06.2020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F3F3F3"/>
              </a:solidFill>
              <a:effectLst/>
              <a:uLnTx/>
              <a:uFillTx/>
              <a:latin typeface="Agency FB" panose="020B0503020202020204" pitchFamily="34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5519044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0;p25">
            <a:extLst>
              <a:ext uri="{FF2B5EF4-FFF2-40B4-BE49-F238E27FC236}">
                <a16:creationId xmlns:a16="http://schemas.microsoft.com/office/drawing/2014/main" id="{9BE715F6-9CFC-466C-A7BC-1BD639884A6B}"/>
              </a:ext>
            </a:extLst>
          </p:cNvPr>
          <p:cNvSpPr txBox="1">
            <a:spLocks/>
          </p:cNvSpPr>
          <p:nvPr/>
        </p:nvSpPr>
        <p:spPr>
          <a:xfrm>
            <a:off x="146387" y="89097"/>
            <a:ext cx="11876093" cy="6630880"/>
          </a:xfrm>
          <a:prstGeom prst="rect">
            <a:avLst/>
          </a:prstGeom>
          <a:solidFill>
            <a:srgbClr val="0C343D">
              <a:alpha val="56699"/>
            </a:srgbClr>
          </a:solidFill>
        </p:spPr>
        <p:txBody>
          <a:bodyPr spcFirstLastPara="1" vert="horz" wrap="square" lIns="312000" tIns="312000" rIns="312000" bIns="121900" rtlCol="0" anchor="t" anchorCtr="0">
            <a:noAutofit/>
          </a:bodyPr>
          <a:lstStyle>
            <a:lvl1pPr marL="609585" lvl="0" indent="-39792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Arial" panose="020B0604020202020204" pitchFamily="34" charset="0"/>
              <a:buAutoNum type="arabicPeriod"/>
              <a:defRPr sz="1733" kern="1200">
                <a:solidFill>
                  <a:srgbClr val="F3F3F3"/>
                </a:solidFill>
                <a:latin typeface="+mn-lt"/>
                <a:ea typeface="+mn-ea"/>
                <a:cs typeface="+mn-cs"/>
              </a:defRPr>
            </a:lvl1pPr>
            <a:lvl2pPr marL="1219170" lvl="1" indent="-3979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 pitchFamily="34" charset="0"/>
              <a:buAutoNum type="alphaLcPeriod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754" lvl="2" indent="-3979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 pitchFamily="34" charset="0"/>
              <a:buAutoNum type="romanLcPeriod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38339" lvl="3" indent="-3979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 pitchFamily="34" charset="0"/>
              <a:buAutoNum type="arabicPeriod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7924" lvl="4" indent="-3979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 pitchFamily="34" charset="0"/>
              <a:buAutoNum type="alphaLcPeriod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57509" lvl="5" indent="-3979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 pitchFamily="34" charset="0"/>
              <a:buAutoNum type="romanLcPeriod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67093" lvl="6" indent="-3979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 pitchFamily="34" charset="0"/>
              <a:buAutoNum type="arabicPeriod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678" lvl="7" indent="-3979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 pitchFamily="34" charset="0"/>
              <a:buAutoNum type="alphaLcPeriod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263" lvl="8" indent="-3979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2133"/>
              </a:spcAft>
              <a:buClr>
                <a:srgbClr val="000000"/>
              </a:buClr>
              <a:buSzPts val="1100"/>
              <a:buFont typeface="Arial" panose="020B0604020202020204" pitchFamily="34" charset="0"/>
              <a:buAutoNum type="romanLcPeriod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	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lvl="0" indent="0" algn="just">
              <a:buClrTx/>
              <a:buSzTx/>
              <a:buNone/>
              <a:defRPr/>
            </a:pPr>
            <a:endParaRPr lang="en-US" sz="2400" dirty="0">
              <a:solidFill>
                <a:schemeClr val="bg1"/>
              </a:solidFill>
            </a:endParaRPr>
          </a:p>
          <a:p>
            <a:pPr marL="0" lvl="0" indent="0" algn="just">
              <a:buClrTx/>
              <a:buSzTx/>
              <a:buNone/>
              <a:defRPr/>
            </a:pPr>
            <a:endParaRPr lang="en-US" sz="2400" dirty="0">
              <a:solidFill>
                <a:schemeClr val="bg1"/>
              </a:solidFill>
            </a:endParaRPr>
          </a:p>
          <a:p>
            <a:pPr marL="0" lvl="0" indent="0" algn="just">
              <a:buClrTx/>
              <a:buSzTx/>
              <a:buNone/>
              <a:defRPr/>
            </a:pPr>
            <a:endParaRPr lang="en-US" sz="2400" dirty="0">
              <a:solidFill>
                <a:schemeClr val="bg1"/>
              </a:solidFill>
            </a:endParaRPr>
          </a:p>
          <a:p>
            <a:pPr marL="0" lvl="0" indent="0" algn="just">
              <a:buClrTx/>
              <a:buSzTx/>
              <a:buNone/>
              <a:defRPr/>
            </a:pPr>
            <a:endParaRPr lang="en-US" sz="2400" dirty="0">
              <a:solidFill>
                <a:schemeClr val="bg1"/>
              </a:solidFill>
            </a:endParaRPr>
          </a:p>
          <a:p>
            <a:pPr marL="0" lvl="0" indent="0" algn="just">
              <a:buClrTx/>
              <a:buSzTx/>
              <a:buNone/>
              <a:defRPr/>
            </a:pPr>
            <a:endParaRPr lang="en-US" sz="2400" dirty="0">
              <a:solidFill>
                <a:schemeClr val="bg1"/>
              </a:solidFill>
            </a:endParaRPr>
          </a:p>
          <a:p>
            <a:pPr marL="0" lvl="0" indent="0" algn="just">
              <a:buClrTx/>
              <a:buSzTx/>
              <a:buNone/>
              <a:defRPr/>
            </a:pPr>
            <a:endParaRPr lang="en-US" sz="2400" dirty="0">
              <a:solidFill>
                <a:schemeClr val="bg1"/>
              </a:solidFill>
            </a:endParaRPr>
          </a:p>
          <a:p>
            <a:pPr marL="0" lvl="0" indent="0" algn="just">
              <a:buClrTx/>
              <a:buSzTx/>
              <a:buNone/>
              <a:defRPr/>
            </a:pPr>
            <a:endParaRPr lang="en-US" sz="2400" dirty="0">
              <a:solidFill>
                <a:schemeClr val="bg1"/>
              </a:solidFill>
            </a:endParaRPr>
          </a:p>
          <a:p>
            <a:pPr marL="0" lvl="0" indent="0" algn="just">
              <a:buClrTx/>
              <a:buSzTx/>
              <a:buNone/>
              <a:defRPr/>
            </a:pPr>
            <a:endParaRPr lang="en-US" sz="2400" dirty="0">
              <a:solidFill>
                <a:schemeClr val="bg1"/>
              </a:solidFill>
            </a:endParaRPr>
          </a:p>
          <a:p>
            <a:pPr marL="0" lvl="0" indent="0" algn="just">
              <a:buClrTx/>
              <a:buSzTx/>
              <a:buNone/>
              <a:defRPr/>
            </a:pPr>
            <a:endParaRPr lang="en-US" sz="2400" dirty="0">
              <a:solidFill>
                <a:schemeClr val="bg1"/>
              </a:solidFill>
            </a:endParaRPr>
          </a:p>
          <a:p>
            <a:pPr marL="0" lvl="0" indent="0" algn="just">
              <a:buClrTx/>
              <a:buSzTx/>
              <a:buNone/>
              <a:defRPr/>
            </a:pPr>
            <a:endParaRPr lang="en-US" sz="2400" dirty="0">
              <a:solidFill>
                <a:schemeClr val="bg1"/>
              </a:solidFill>
            </a:endParaRPr>
          </a:p>
          <a:p>
            <a:pPr marL="0" lvl="0" indent="0" algn="just">
              <a:buClrTx/>
              <a:buSzTx/>
              <a:buNone/>
              <a:defRPr/>
            </a:pPr>
            <a:endParaRPr lang="en-US" sz="2400" dirty="0">
              <a:solidFill>
                <a:schemeClr val="bg1"/>
              </a:solidFill>
            </a:endParaRPr>
          </a:p>
          <a:p>
            <a:pPr marL="0" lvl="0" indent="0" algn="just">
              <a:buClrTx/>
              <a:buSzTx/>
              <a:buNone/>
              <a:defRPr/>
            </a:pPr>
            <a:r>
              <a:rPr lang="en-US" sz="1800" b="1" dirty="0">
                <a:solidFill>
                  <a:srgbClr val="FFFF00"/>
                </a:solidFill>
              </a:rPr>
              <a:t>[]  </a:t>
            </a:r>
            <a:r>
              <a:rPr lang="en-US" sz="1800" b="1" dirty="0">
                <a:solidFill>
                  <a:schemeClr val="bg1"/>
                </a:solidFill>
              </a:rPr>
              <a:t>  The center of gravity of the robot should be close to the base of the robot.     </a:t>
            </a:r>
          </a:p>
          <a:p>
            <a:pPr marL="0" lvl="0" indent="0" algn="just">
              <a:buClrTx/>
              <a:buSzTx/>
              <a:buNone/>
              <a:defRPr/>
            </a:pPr>
            <a:r>
              <a:rPr lang="en-US" sz="1800" b="1" dirty="0">
                <a:solidFill>
                  <a:srgbClr val="FFFF00"/>
                </a:solidFill>
              </a:rPr>
              <a:t>[] </a:t>
            </a:r>
            <a:r>
              <a:rPr lang="en-US" sz="1800" b="1" dirty="0">
                <a:solidFill>
                  <a:schemeClr val="bg1"/>
                </a:solidFill>
              </a:rPr>
              <a:t>   Proper positioning of the robot’s battery and other fairly heavy equipment, helps to position the center of gravity </a:t>
            </a:r>
          </a:p>
          <a:p>
            <a:pPr marL="0" lvl="0" indent="0" algn="just">
              <a:buClrTx/>
              <a:buSzTx/>
              <a:buNone/>
              <a:defRPr/>
            </a:pPr>
            <a:r>
              <a:rPr lang="en-US" sz="1800" b="1" dirty="0">
                <a:solidFill>
                  <a:schemeClr val="bg1"/>
                </a:solidFill>
              </a:rPr>
              <a:t>       near the base.  </a:t>
            </a:r>
          </a:p>
          <a:p>
            <a:pPr marL="0" lvl="0" indent="0" algn="just">
              <a:buClrTx/>
              <a:buSzTx/>
              <a:buNone/>
              <a:defRPr/>
            </a:pPr>
            <a:r>
              <a:rPr lang="en-US" sz="1800" b="1" dirty="0">
                <a:solidFill>
                  <a:srgbClr val="FFFF00"/>
                </a:solidFill>
              </a:rPr>
              <a:t>[] </a:t>
            </a:r>
            <a:r>
              <a:rPr lang="en-US" sz="1800" b="1" dirty="0">
                <a:solidFill>
                  <a:schemeClr val="bg1"/>
                </a:solidFill>
              </a:rPr>
              <a:t>   Since we have not included battery here, when we include it, the center of gravity will considerably move down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029144" y="84546"/>
            <a:ext cx="10272000" cy="763600"/>
          </a:xfrm>
        </p:spPr>
        <p:txBody>
          <a:bodyPr/>
          <a:lstStyle/>
          <a:p>
            <a:r>
              <a:rPr lang="en-US" dirty="0">
                <a:solidFill>
                  <a:srgbClr val="FFFF00"/>
                </a:solidFill>
                <a:latin typeface="Arial Black" panose="020B0A04020102020204" pitchFamily="34" charset="0"/>
              </a:rPr>
              <a:t>Center of gravity and stability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3D24897-4801-47C2-8F7D-2DFCFC5D81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6893" y="848145"/>
            <a:ext cx="4324855" cy="368325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D4C060D-5BD2-4483-8A50-0CF321E7F8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5767" y="848146"/>
            <a:ext cx="3480179" cy="368325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1590FDB-5C1B-4F4E-9E43-1FF79CEF61F2}"/>
              </a:ext>
            </a:extLst>
          </p:cNvPr>
          <p:cNvCxnSpPr/>
          <p:nvPr/>
        </p:nvCxnSpPr>
        <p:spPr>
          <a:xfrm flipH="1">
            <a:off x="3725839" y="3429000"/>
            <a:ext cx="2370161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C86601E-0F17-4545-ADB8-0A161D0F9CC8}"/>
              </a:ext>
            </a:extLst>
          </p:cNvPr>
          <p:cNvCxnSpPr/>
          <p:nvPr/>
        </p:nvCxnSpPr>
        <p:spPr>
          <a:xfrm>
            <a:off x="6318913" y="3429000"/>
            <a:ext cx="2197290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91C5CEFC-A874-4663-B28E-15F4EA439F00}"/>
              </a:ext>
            </a:extLst>
          </p:cNvPr>
          <p:cNvSpPr/>
          <p:nvPr/>
        </p:nvSpPr>
        <p:spPr>
          <a:xfrm>
            <a:off x="5948347" y="3156242"/>
            <a:ext cx="545515" cy="545515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15" name="Google Shape;109;p25">
            <a:extLst>
              <a:ext uri="{FF2B5EF4-FFF2-40B4-BE49-F238E27FC236}">
                <a16:creationId xmlns:a16="http://schemas.microsoft.com/office/drawing/2014/main" id="{E89D279D-0A08-4AD8-8DCD-544444BC856D}"/>
              </a:ext>
            </a:extLst>
          </p:cNvPr>
          <p:cNvSpPr txBox="1">
            <a:spLocks/>
          </p:cNvSpPr>
          <p:nvPr/>
        </p:nvSpPr>
        <p:spPr>
          <a:xfrm>
            <a:off x="9209189" y="6067104"/>
            <a:ext cx="4045621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lvl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4000" kern="1200">
                <a:solidFill>
                  <a:srgbClr val="F3F3F3"/>
                </a:solidFill>
                <a:latin typeface="+mj-lt"/>
                <a:ea typeface="+mj-ea"/>
                <a:cs typeface="+mj-c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4000">
                <a:solidFill>
                  <a:srgbClr val="F3F3F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4000">
                <a:solidFill>
                  <a:srgbClr val="F3F3F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4000">
                <a:solidFill>
                  <a:srgbClr val="F3F3F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4000">
                <a:solidFill>
                  <a:srgbClr val="F3F3F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4000">
                <a:solidFill>
                  <a:srgbClr val="F3F3F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4000">
                <a:solidFill>
                  <a:srgbClr val="F3F3F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4000">
                <a:solidFill>
                  <a:srgbClr val="F3F3F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4000">
                <a:solidFill>
                  <a:srgbClr val="F3F3F3"/>
                </a:solidFill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Agency FB" panose="020B0503020202020204" pitchFamily="34" charset="0"/>
                <a:ea typeface="+mj-ea"/>
                <a:cs typeface="+mj-cs"/>
              </a:rPr>
              <a:t>Team 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gency FB" panose="020B0503020202020204" pitchFamily="34" charset="0"/>
                <a:ea typeface="+mj-ea"/>
                <a:cs typeface="+mj-cs"/>
              </a:rPr>
              <a:t>X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Agency FB" panose="020B0503020202020204" pitchFamily="34" charset="0"/>
                <a:ea typeface="+mj-ea"/>
                <a:cs typeface="+mj-cs"/>
              </a:rPr>
              <a:t>- Tumbler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Agency FB" panose="020B0503020202020204" pitchFamily="34" charset="0"/>
                <a:ea typeface="+mj-ea"/>
                <a:cs typeface="+mj-cs"/>
              </a:rPr>
              <a:t>13.06.2020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F3F3F3"/>
              </a:solidFill>
              <a:effectLst/>
              <a:uLnTx/>
              <a:uFillTx/>
              <a:latin typeface="Agency FB" panose="020B0503020202020204" pitchFamily="34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2712227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0"/>
          <p:cNvSpPr txBox="1">
            <a:spLocks noGrp="1"/>
          </p:cNvSpPr>
          <p:nvPr>
            <p:ph type="title"/>
          </p:nvPr>
        </p:nvSpPr>
        <p:spPr>
          <a:xfrm>
            <a:off x="6426832" y="1145611"/>
            <a:ext cx="5050400" cy="426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 algn="ctr"/>
            <a:r>
              <a:rPr lang="en-US" sz="8800" dirty="0">
                <a:latin typeface="Agency FB" panose="020B0503020202020204" pitchFamily="34" charset="0"/>
              </a:rPr>
              <a:t>Robot Power</a:t>
            </a:r>
            <a:endParaRPr sz="8800" dirty="0">
              <a:latin typeface="Agency FB" panose="020B0503020202020204" pitchFamily="34" charset="0"/>
            </a:endParaRPr>
          </a:p>
        </p:txBody>
      </p:sp>
      <p:cxnSp>
        <p:nvCxnSpPr>
          <p:cNvPr id="177" name="Google Shape;177;p30"/>
          <p:cNvCxnSpPr/>
          <p:nvPr/>
        </p:nvCxnSpPr>
        <p:spPr>
          <a:xfrm rot="10800000" flipH="1">
            <a:off x="6756884" y="3903207"/>
            <a:ext cx="4567600" cy="2800"/>
          </a:xfrm>
          <a:prstGeom prst="straightConnector1">
            <a:avLst/>
          </a:prstGeom>
          <a:noFill/>
          <a:ln w="571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6" name="Google Shape;109;p25">
            <a:extLst>
              <a:ext uri="{FF2B5EF4-FFF2-40B4-BE49-F238E27FC236}">
                <a16:creationId xmlns:a16="http://schemas.microsoft.com/office/drawing/2014/main" id="{93C11794-18B3-4E01-9CC7-931F4AECF282}"/>
              </a:ext>
            </a:extLst>
          </p:cNvPr>
          <p:cNvSpPr txBox="1">
            <a:spLocks/>
          </p:cNvSpPr>
          <p:nvPr/>
        </p:nvSpPr>
        <p:spPr>
          <a:xfrm>
            <a:off x="9209189" y="6067104"/>
            <a:ext cx="4045621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lvl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4000" kern="1200">
                <a:solidFill>
                  <a:srgbClr val="F3F3F3"/>
                </a:solidFill>
                <a:latin typeface="+mj-lt"/>
                <a:ea typeface="+mj-ea"/>
                <a:cs typeface="+mj-c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4000">
                <a:solidFill>
                  <a:srgbClr val="F3F3F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4000">
                <a:solidFill>
                  <a:srgbClr val="F3F3F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4000">
                <a:solidFill>
                  <a:srgbClr val="F3F3F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4000">
                <a:solidFill>
                  <a:srgbClr val="F3F3F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4000">
                <a:solidFill>
                  <a:srgbClr val="F3F3F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4000">
                <a:solidFill>
                  <a:srgbClr val="F3F3F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4000">
                <a:solidFill>
                  <a:srgbClr val="F3F3F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4000">
                <a:solidFill>
                  <a:srgbClr val="F3F3F3"/>
                </a:solidFill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Agency FB" panose="020B0503020202020204" pitchFamily="34" charset="0"/>
                <a:ea typeface="+mj-ea"/>
                <a:cs typeface="+mj-cs"/>
              </a:rPr>
              <a:t>Team 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gency FB" panose="020B0503020202020204" pitchFamily="34" charset="0"/>
                <a:ea typeface="+mj-ea"/>
                <a:cs typeface="+mj-cs"/>
              </a:rPr>
              <a:t>X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Agency FB" panose="020B0503020202020204" pitchFamily="34" charset="0"/>
                <a:ea typeface="+mj-ea"/>
                <a:cs typeface="+mj-cs"/>
              </a:rPr>
              <a:t>- Tumbler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Agency FB" panose="020B0503020202020204" pitchFamily="34" charset="0"/>
                <a:ea typeface="+mj-ea"/>
                <a:cs typeface="+mj-cs"/>
              </a:rPr>
              <a:t>13.06.2020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F3F3F3"/>
              </a:solidFill>
              <a:effectLst/>
              <a:uLnTx/>
              <a:uFillTx/>
              <a:latin typeface="Agency FB" panose="020B0503020202020204" pitchFamily="34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3359599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6"/>
          <p:cNvSpPr txBox="1">
            <a:spLocks noGrp="1"/>
          </p:cNvSpPr>
          <p:nvPr>
            <p:ph type="title"/>
          </p:nvPr>
        </p:nvSpPr>
        <p:spPr>
          <a:xfrm>
            <a:off x="2015617" y="1008781"/>
            <a:ext cx="3118800" cy="562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>
                <a:solidFill>
                  <a:srgbClr val="FFFF00"/>
                </a:solidFill>
              </a:rPr>
              <a:t>Line Following</a:t>
            </a:r>
            <a:endParaRPr dirty="0">
              <a:solidFill>
                <a:srgbClr val="FFFF00"/>
              </a:solidFill>
            </a:endParaRPr>
          </a:p>
        </p:txBody>
      </p:sp>
      <p:sp>
        <p:nvSpPr>
          <p:cNvPr id="116" name="Google Shape;116;p26"/>
          <p:cNvSpPr txBox="1">
            <a:spLocks noGrp="1"/>
          </p:cNvSpPr>
          <p:nvPr>
            <p:ph type="subTitle" idx="1"/>
          </p:nvPr>
        </p:nvSpPr>
        <p:spPr>
          <a:xfrm>
            <a:off x="2015615" y="1444715"/>
            <a:ext cx="3681903" cy="112489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>
              <a:spcAft>
                <a:spcPts val="2133"/>
              </a:spcAft>
            </a:pPr>
            <a:r>
              <a:rPr lang="en-US" dirty="0"/>
              <a:t>Line following strategy including sensors, hardware design, Algorithm and etc.</a:t>
            </a:r>
            <a:endParaRPr dirty="0"/>
          </a:p>
        </p:txBody>
      </p:sp>
      <p:sp>
        <p:nvSpPr>
          <p:cNvPr id="117" name="Google Shape;117;p26"/>
          <p:cNvSpPr txBox="1">
            <a:spLocks noGrp="1"/>
          </p:cNvSpPr>
          <p:nvPr>
            <p:ph type="title" idx="2"/>
          </p:nvPr>
        </p:nvSpPr>
        <p:spPr>
          <a:xfrm>
            <a:off x="7115739" y="1012301"/>
            <a:ext cx="3474921" cy="562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Color detection</a:t>
            </a:r>
            <a:endParaRPr dirty="0">
              <a:solidFill>
                <a:srgbClr val="FFFF00"/>
              </a:solidFill>
            </a:endParaRPr>
          </a:p>
        </p:txBody>
      </p:sp>
      <p:sp>
        <p:nvSpPr>
          <p:cNvPr id="118" name="Google Shape;118;p26"/>
          <p:cNvSpPr txBox="1">
            <a:spLocks noGrp="1"/>
          </p:cNvSpPr>
          <p:nvPr>
            <p:ph type="subTitle" idx="3"/>
          </p:nvPr>
        </p:nvSpPr>
        <p:spPr>
          <a:xfrm>
            <a:off x="7115739" y="1448266"/>
            <a:ext cx="3897991" cy="979823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>
              <a:spcAft>
                <a:spcPts val="2133"/>
              </a:spcAft>
            </a:pPr>
            <a:r>
              <a:rPr lang="en-US" dirty="0"/>
              <a:t>Robot arm working principle including color detection strategy with sensors, actuators and etc.</a:t>
            </a:r>
            <a:endParaRPr dirty="0"/>
          </a:p>
        </p:txBody>
      </p:sp>
      <p:sp>
        <p:nvSpPr>
          <p:cNvPr id="119" name="Google Shape;119;p26"/>
          <p:cNvSpPr txBox="1">
            <a:spLocks noGrp="1"/>
          </p:cNvSpPr>
          <p:nvPr>
            <p:ph type="title" idx="4"/>
          </p:nvPr>
        </p:nvSpPr>
        <p:spPr>
          <a:xfrm>
            <a:off x="2885860" y="2594648"/>
            <a:ext cx="3118800" cy="562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>
                <a:solidFill>
                  <a:srgbClr val="FFFF00"/>
                </a:solidFill>
              </a:rPr>
              <a:t>Wall Following</a:t>
            </a:r>
            <a:endParaRPr dirty="0">
              <a:solidFill>
                <a:srgbClr val="FFFF00"/>
              </a:solidFill>
            </a:endParaRPr>
          </a:p>
        </p:txBody>
      </p:sp>
      <p:sp>
        <p:nvSpPr>
          <p:cNvPr id="120" name="Google Shape;120;p26"/>
          <p:cNvSpPr txBox="1">
            <a:spLocks noGrp="1"/>
          </p:cNvSpPr>
          <p:nvPr>
            <p:ph type="subTitle" idx="5"/>
          </p:nvPr>
        </p:nvSpPr>
        <p:spPr>
          <a:xfrm>
            <a:off x="2885858" y="3030581"/>
            <a:ext cx="3681901" cy="1051572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>
              <a:lnSpc>
                <a:spcPct val="100000"/>
              </a:lnSpc>
              <a:spcAft>
                <a:spcPts val="2133"/>
              </a:spcAft>
            </a:pPr>
            <a:r>
              <a:rPr lang="en-US" dirty="0"/>
              <a:t>Wall following strategy including sensors, hardware design, Algorithm and etc.</a:t>
            </a:r>
            <a:endParaRPr dirty="0"/>
          </a:p>
        </p:txBody>
      </p:sp>
      <p:sp>
        <p:nvSpPr>
          <p:cNvPr id="121" name="Google Shape;121;p26"/>
          <p:cNvSpPr txBox="1">
            <a:spLocks noGrp="1"/>
          </p:cNvSpPr>
          <p:nvPr>
            <p:ph type="title" idx="6"/>
          </p:nvPr>
        </p:nvSpPr>
        <p:spPr>
          <a:xfrm>
            <a:off x="8062665" y="2569605"/>
            <a:ext cx="3118800" cy="562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Ramp</a:t>
            </a:r>
            <a:endParaRPr dirty="0">
              <a:solidFill>
                <a:srgbClr val="FFFF00"/>
              </a:solidFill>
            </a:endParaRPr>
          </a:p>
        </p:txBody>
      </p:sp>
      <p:sp>
        <p:nvSpPr>
          <p:cNvPr id="122" name="Google Shape;122;p26"/>
          <p:cNvSpPr txBox="1">
            <a:spLocks noGrp="1"/>
          </p:cNvSpPr>
          <p:nvPr>
            <p:ph type="subTitle" idx="7"/>
          </p:nvPr>
        </p:nvSpPr>
        <p:spPr>
          <a:xfrm>
            <a:off x="8062664" y="3005571"/>
            <a:ext cx="3401451" cy="859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>
              <a:lnSpc>
                <a:spcPct val="100000"/>
              </a:lnSpc>
              <a:spcAft>
                <a:spcPts val="2133"/>
              </a:spcAft>
            </a:pPr>
            <a:r>
              <a:rPr lang="en-US" dirty="0"/>
              <a:t>Strategy for passing Ramp successfully and robot control</a:t>
            </a:r>
            <a:endParaRPr dirty="0"/>
          </a:p>
        </p:txBody>
      </p:sp>
      <p:sp>
        <p:nvSpPr>
          <p:cNvPr id="123" name="Google Shape;123;p26"/>
          <p:cNvSpPr txBox="1">
            <a:spLocks noGrp="1"/>
          </p:cNvSpPr>
          <p:nvPr>
            <p:ph type="title" idx="8"/>
          </p:nvPr>
        </p:nvSpPr>
        <p:spPr>
          <a:xfrm>
            <a:off x="1807225" y="2977115"/>
            <a:ext cx="800000" cy="562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/>
              <a:t>02</a:t>
            </a:r>
            <a:endParaRPr/>
          </a:p>
        </p:txBody>
      </p:sp>
      <p:sp>
        <p:nvSpPr>
          <p:cNvPr id="124" name="Google Shape;124;p26"/>
          <p:cNvSpPr txBox="1">
            <a:spLocks noGrp="1"/>
          </p:cNvSpPr>
          <p:nvPr>
            <p:ph type="title" idx="9"/>
          </p:nvPr>
        </p:nvSpPr>
        <p:spPr>
          <a:xfrm>
            <a:off x="939116" y="1379081"/>
            <a:ext cx="800000" cy="562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/>
              <a:t>01</a:t>
            </a:r>
            <a:endParaRPr/>
          </a:p>
        </p:txBody>
      </p:sp>
      <p:sp>
        <p:nvSpPr>
          <p:cNvPr id="125" name="Google Shape;125;p26"/>
          <p:cNvSpPr txBox="1">
            <a:spLocks noGrp="1"/>
          </p:cNvSpPr>
          <p:nvPr>
            <p:ph type="title" idx="13"/>
          </p:nvPr>
        </p:nvSpPr>
        <p:spPr>
          <a:xfrm>
            <a:off x="7000565" y="2977005"/>
            <a:ext cx="800000" cy="562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/>
              <a:t>04</a:t>
            </a:r>
            <a:endParaRPr dirty="0"/>
          </a:p>
        </p:txBody>
      </p:sp>
      <p:sp>
        <p:nvSpPr>
          <p:cNvPr id="126" name="Google Shape;126;p26"/>
          <p:cNvSpPr txBox="1">
            <a:spLocks noGrp="1"/>
          </p:cNvSpPr>
          <p:nvPr>
            <p:ph type="title" idx="14"/>
          </p:nvPr>
        </p:nvSpPr>
        <p:spPr>
          <a:xfrm>
            <a:off x="6053640" y="1364234"/>
            <a:ext cx="800000" cy="562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/>
              <a:t>03</a:t>
            </a:r>
            <a:endParaRPr/>
          </a:p>
        </p:txBody>
      </p:sp>
      <p:cxnSp>
        <p:nvCxnSpPr>
          <p:cNvPr id="127" name="Google Shape;127;p26"/>
          <p:cNvCxnSpPr/>
          <p:nvPr/>
        </p:nvCxnSpPr>
        <p:spPr>
          <a:xfrm>
            <a:off x="2708827" y="2782361"/>
            <a:ext cx="0" cy="8408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28" name="Google Shape;128;p26"/>
          <p:cNvCxnSpPr/>
          <p:nvPr/>
        </p:nvCxnSpPr>
        <p:spPr>
          <a:xfrm>
            <a:off x="6955342" y="1232254"/>
            <a:ext cx="0" cy="8408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29" name="Google Shape;129;p26"/>
          <p:cNvCxnSpPr/>
          <p:nvPr/>
        </p:nvCxnSpPr>
        <p:spPr>
          <a:xfrm>
            <a:off x="7902265" y="2824715"/>
            <a:ext cx="0" cy="8408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30" name="Google Shape;130;p26"/>
          <p:cNvCxnSpPr/>
          <p:nvPr/>
        </p:nvCxnSpPr>
        <p:spPr>
          <a:xfrm>
            <a:off x="1840717" y="1232252"/>
            <a:ext cx="0" cy="8408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8" name="Google Shape;121;p26">
            <a:extLst>
              <a:ext uri="{FF2B5EF4-FFF2-40B4-BE49-F238E27FC236}">
                <a16:creationId xmlns:a16="http://schemas.microsoft.com/office/drawing/2014/main" id="{32C667A7-23D8-49E8-95FF-F4DB823BBCDD}"/>
              </a:ext>
            </a:extLst>
          </p:cNvPr>
          <p:cNvSpPr txBox="1">
            <a:spLocks/>
          </p:cNvSpPr>
          <p:nvPr/>
        </p:nvSpPr>
        <p:spPr>
          <a:xfrm>
            <a:off x="5398549" y="4261796"/>
            <a:ext cx="3118800" cy="5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95998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32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867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867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867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867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867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867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867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867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en-US" kern="0" dirty="0">
                <a:solidFill>
                  <a:srgbClr val="FFFF00"/>
                </a:solidFill>
              </a:rPr>
              <a:t>Gates</a:t>
            </a:r>
          </a:p>
        </p:txBody>
      </p:sp>
      <p:sp>
        <p:nvSpPr>
          <p:cNvPr id="19" name="Google Shape;122;p26">
            <a:extLst>
              <a:ext uri="{FF2B5EF4-FFF2-40B4-BE49-F238E27FC236}">
                <a16:creationId xmlns:a16="http://schemas.microsoft.com/office/drawing/2014/main" id="{10722059-4520-4B45-8050-966D5413CFF5}"/>
              </a:ext>
            </a:extLst>
          </p:cNvPr>
          <p:cNvSpPr txBox="1">
            <a:spLocks/>
          </p:cNvSpPr>
          <p:nvPr/>
        </p:nvSpPr>
        <p:spPr>
          <a:xfrm>
            <a:off x="5398548" y="4697761"/>
            <a:ext cx="3401439" cy="10515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None/>
              <a:defRPr sz="1867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None/>
              <a:defRPr sz="1867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None/>
              <a:defRPr sz="1867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None/>
              <a:defRPr sz="1867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None/>
              <a:defRPr sz="1867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None/>
              <a:defRPr sz="1867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None/>
              <a:defRPr sz="1867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None/>
              <a:defRPr sz="1867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rgbClr val="F3F3F3"/>
              </a:buClr>
              <a:buSzPts val="1200"/>
              <a:buFont typeface="Fira Sans Condensed Light"/>
              <a:buNone/>
              <a:defRPr sz="1867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2133"/>
              </a:spcAft>
            </a:pPr>
            <a:r>
              <a:rPr lang="en-US" kern="0" dirty="0"/>
              <a:t>Strategy for identifying the gate sequence and passing two gate</a:t>
            </a:r>
          </a:p>
        </p:txBody>
      </p:sp>
      <p:sp>
        <p:nvSpPr>
          <p:cNvPr id="20" name="Google Shape;125;p26">
            <a:extLst>
              <a:ext uri="{FF2B5EF4-FFF2-40B4-BE49-F238E27FC236}">
                <a16:creationId xmlns:a16="http://schemas.microsoft.com/office/drawing/2014/main" id="{2ABE9D07-49C2-499D-9E37-BE520498CA44}"/>
              </a:ext>
            </a:extLst>
          </p:cNvPr>
          <p:cNvSpPr txBox="1">
            <a:spLocks/>
          </p:cNvSpPr>
          <p:nvPr/>
        </p:nvSpPr>
        <p:spPr>
          <a:xfrm>
            <a:off x="4336449" y="4669196"/>
            <a:ext cx="800000" cy="5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Rajdhani"/>
              <a:buNone/>
              <a:defRPr sz="32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Rajdhani"/>
              <a:buNone/>
              <a:defRPr sz="6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Rajdhani"/>
              <a:buNone/>
              <a:defRPr sz="6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Rajdhani"/>
              <a:buNone/>
              <a:defRPr sz="6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Rajdhani"/>
              <a:buNone/>
              <a:defRPr sz="6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Rajdhani"/>
              <a:buNone/>
              <a:defRPr sz="6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Rajdhani"/>
              <a:buNone/>
              <a:defRPr sz="6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Rajdhani"/>
              <a:buNone/>
              <a:defRPr sz="6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Rajdhani"/>
              <a:buNone/>
              <a:defRPr sz="6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en" kern="0" dirty="0"/>
              <a:t>05</a:t>
            </a:r>
          </a:p>
        </p:txBody>
      </p:sp>
      <p:cxnSp>
        <p:nvCxnSpPr>
          <p:cNvPr id="21" name="Google Shape;129;p26">
            <a:extLst>
              <a:ext uri="{FF2B5EF4-FFF2-40B4-BE49-F238E27FC236}">
                <a16:creationId xmlns:a16="http://schemas.microsoft.com/office/drawing/2014/main" id="{22A8D478-A0A6-47DB-91D1-FB6D8912A5F7}"/>
              </a:ext>
            </a:extLst>
          </p:cNvPr>
          <p:cNvCxnSpPr/>
          <p:nvPr/>
        </p:nvCxnSpPr>
        <p:spPr>
          <a:xfrm>
            <a:off x="5238149" y="4516906"/>
            <a:ext cx="0" cy="8408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2" name="Google Shape;109;p25">
            <a:extLst>
              <a:ext uri="{FF2B5EF4-FFF2-40B4-BE49-F238E27FC236}">
                <a16:creationId xmlns:a16="http://schemas.microsoft.com/office/drawing/2014/main" id="{008A21D6-D6A4-458D-BC66-0269D98B6355}"/>
              </a:ext>
            </a:extLst>
          </p:cNvPr>
          <p:cNvSpPr txBox="1">
            <a:spLocks/>
          </p:cNvSpPr>
          <p:nvPr/>
        </p:nvSpPr>
        <p:spPr>
          <a:xfrm>
            <a:off x="9209189" y="6067104"/>
            <a:ext cx="4045621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lvl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4000" kern="1200">
                <a:solidFill>
                  <a:srgbClr val="F3F3F3"/>
                </a:solidFill>
                <a:latin typeface="+mj-lt"/>
                <a:ea typeface="+mj-ea"/>
                <a:cs typeface="+mj-c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4000">
                <a:solidFill>
                  <a:srgbClr val="F3F3F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4000">
                <a:solidFill>
                  <a:srgbClr val="F3F3F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4000">
                <a:solidFill>
                  <a:srgbClr val="F3F3F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4000">
                <a:solidFill>
                  <a:srgbClr val="F3F3F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4000">
                <a:solidFill>
                  <a:srgbClr val="F3F3F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4000">
                <a:solidFill>
                  <a:srgbClr val="F3F3F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4000">
                <a:solidFill>
                  <a:srgbClr val="F3F3F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4000">
                <a:solidFill>
                  <a:srgbClr val="F3F3F3"/>
                </a:solidFill>
              </a:defRPr>
            </a:lvl9pPr>
          </a:lstStyle>
          <a:p>
            <a:r>
              <a:rPr lang="en-US" sz="2400" b="1" dirty="0">
                <a:latin typeface="Agency FB" panose="020B0503020202020204" pitchFamily="34" charset="0"/>
              </a:rPr>
              <a:t>Team </a:t>
            </a:r>
            <a:r>
              <a:rPr lang="en-US" sz="3200" b="1" dirty="0">
                <a:solidFill>
                  <a:srgbClr val="FF0000"/>
                </a:solidFill>
                <a:latin typeface="Agency FB" panose="020B0503020202020204" pitchFamily="34" charset="0"/>
              </a:rPr>
              <a:t>X</a:t>
            </a:r>
            <a:r>
              <a:rPr lang="en-US" sz="2400" b="1" dirty="0">
                <a:latin typeface="Agency FB" panose="020B0503020202020204" pitchFamily="34" charset="0"/>
              </a:rPr>
              <a:t>- Tumbler</a:t>
            </a:r>
          </a:p>
          <a:p>
            <a:r>
              <a:rPr lang="en-US" sz="1600" b="1" dirty="0">
                <a:latin typeface="Agency FB" panose="020B0503020202020204" pitchFamily="34" charset="0"/>
              </a:rPr>
              <a:t>13.06.2020</a:t>
            </a:r>
            <a:endParaRPr lang="en-US" sz="2400" b="1" dirty="0">
              <a:latin typeface="Agency FB" panose="020B0503020202020204" pitchFamily="34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10;p25">
            <a:extLst>
              <a:ext uri="{FF2B5EF4-FFF2-40B4-BE49-F238E27FC236}">
                <a16:creationId xmlns:a16="http://schemas.microsoft.com/office/drawing/2014/main" id="{4FE02C13-7641-4F43-A8AA-E5EF75DFF8CC}"/>
              </a:ext>
            </a:extLst>
          </p:cNvPr>
          <p:cNvSpPr txBox="1">
            <a:spLocks/>
          </p:cNvSpPr>
          <p:nvPr/>
        </p:nvSpPr>
        <p:spPr>
          <a:xfrm>
            <a:off x="150125" y="89097"/>
            <a:ext cx="11791666" cy="6630880"/>
          </a:xfrm>
          <a:prstGeom prst="rect">
            <a:avLst/>
          </a:prstGeom>
          <a:solidFill>
            <a:srgbClr val="0C343D">
              <a:alpha val="56699"/>
            </a:srgbClr>
          </a:solidFill>
        </p:spPr>
        <p:txBody>
          <a:bodyPr spcFirstLastPara="1" vert="horz" wrap="square" lIns="312000" tIns="312000" rIns="312000" bIns="121900" rtlCol="0" anchor="t" anchorCtr="0">
            <a:noAutofit/>
          </a:bodyPr>
          <a:lstStyle>
            <a:lvl1pPr marL="609585" lvl="0" indent="-39792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Arial" panose="020B0604020202020204" pitchFamily="34" charset="0"/>
              <a:buAutoNum type="arabicPeriod"/>
              <a:defRPr sz="1733" kern="1200">
                <a:solidFill>
                  <a:srgbClr val="F3F3F3"/>
                </a:solidFill>
                <a:latin typeface="+mn-lt"/>
                <a:ea typeface="+mn-ea"/>
                <a:cs typeface="+mn-cs"/>
              </a:defRPr>
            </a:lvl1pPr>
            <a:lvl2pPr marL="1219170" lvl="1" indent="-3979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 pitchFamily="34" charset="0"/>
              <a:buAutoNum type="alphaLcPeriod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754" lvl="2" indent="-3979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 pitchFamily="34" charset="0"/>
              <a:buAutoNum type="romanLcPeriod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38339" lvl="3" indent="-3979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 pitchFamily="34" charset="0"/>
              <a:buAutoNum type="arabicPeriod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7924" lvl="4" indent="-3979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 pitchFamily="34" charset="0"/>
              <a:buAutoNum type="alphaLcPeriod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57509" lvl="5" indent="-3979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 pitchFamily="34" charset="0"/>
              <a:buAutoNum type="romanLcPeriod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67093" lvl="6" indent="-3979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 pitchFamily="34" charset="0"/>
              <a:buAutoNum type="arabicPeriod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678" lvl="7" indent="-3979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 pitchFamily="34" charset="0"/>
              <a:buAutoNum type="alphaLcPeriod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263" lvl="8" indent="-3979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2133"/>
              </a:spcAft>
              <a:buClr>
                <a:srgbClr val="000000"/>
              </a:buClr>
              <a:buSzPts val="1100"/>
              <a:buFont typeface="Arial" panose="020B0604020202020204" pitchFamily="34" charset="0"/>
              <a:buAutoNum type="romanLcPeriod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0" indent="-342900" algn="just">
              <a:buClrTx/>
              <a:buSzTx/>
              <a:buFont typeface="Wingdings" pitchFamily="2" charset="2"/>
              <a:buChar char="§"/>
              <a:defRPr/>
            </a:pPr>
            <a:endParaRPr lang="en-US" sz="1800" dirty="0">
              <a:solidFill>
                <a:prstClr val="black"/>
              </a:solidFill>
            </a:endParaRPr>
          </a:p>
          <a:p>
            <a:pPr marL="0" lvl="0" indent="0" algn="just">
              <a:buClrTx/>
              <a:buSzTx/>
              <a:buNone/>
              <a:defRPr/>
            </a:pPr>
            <a:endParaRPr lang="en-US" sz="1800" dirty="0">
              <a:solidFill>
                <a:prstClr val="black"/>
              </a:solidFill>
            </a:endParaRPr>
          </a:p>
          <a:p>
            <a:pPr marL="0" lvl="0" indent="0" algn="just">
              <a:buClrTx/>
              <a:buSzTx/>
              <a:buNone/>
              <a:defRPr/>
            </a:pPr>
            <a:r>
              <a:rPr lang="en-US" sz="2000" b="1" dirty="0">
                <a:solidFill>
                  <a:srgbClr val="FFFF00"/>
                </a:solidFill>
              </a:rPr>
              <a:t>[]</a:t>
            </a:r>
            <a:r>
              <a:rPr lang="en-US" sz="2000" b="1" dirty="0">
                <a:solidFill>
                  <a:schemeClr val="bg1"/>
                </a:solidFill>
              </a:rPr>
              <a:t>    We hope to use a single LiPo battery for our mobile robot.</a:t>
            </a:r>
          </a:p>
          <a:p>
            <a:pPr marL="0" lvl="0" indent="0" algn="just">
              <a:buClrTx/>
              <a:buSzTx/>
              <a:buNone/>
              <a:defRPr/>
            </a:pPr>
            <a:endParaRPr lang="en-US" sz="1800" dirty="0">
              <a:solidFill>
                <a:schemeClr val="bg1"/>
              </a:solidFill>
            </a:endParaRPr>
          </a:p>
          <a:p>
            <a:pPr marL="0" lvl="0" indent="0" algn="just">
              <a:buClrTx/>
              <a:buSzTx/>
              <a:buNone/>
              <a:defRPr/>
            </a:pPr>
            <a:endParaRPr lang="en-US" sz="1800" dirty="0">
              <a:solidFill>
                <a:schemeClr val="bg1"/>
              </a:solidFill>
            </a:endParaRPr>
          </a:p>
          <a:p>
            <a:pPr marL="0" lvl="0" indent="0" algn="just">
              <a:buClrTx/>
              <a:buSzTx/>
              <a:buNone/>
              <a:defRPr/>
            </a:pPr>
            <a:r>
              <a:rPr lang="en-US" sz="2800" dirty="0">
                <a:solidFill>
                  <a:srgbClr val="FFFF00"/>
                </a:solidFill>
                <a:latin typeface="Arial Black" panose="020B0A04020102020204" pitchFamily="34" charset="0"/>
              </a:rPr>
              <a:t>Specifications</a:t>
            </a:r>
            <a:r>
              <a:rPr lang="en-US" sz="2800" dirty="0">
                <a:solidFill>
                  <a:prstClr val="black"/>
                </a:solidFill>
              </a:rPr>
              <a:t> </a:t>
            </a:r>
            <a:endParaRPr lang="en-US" sz="1800" dirty="0">
              <a:solidFill>
                <a:prstClr val="black"/>
              </a:solidFill>
            </a:endParaRPr>
          </a:p>
          <a:p>
            <a:pPr marL="0" lvl="0" indent="0" algn="just">
              <a:buClrTx/>
              <a:buSzTx/>
              <a:buNone/>
              <a:defRPr/>
            </a:pPr>
            <a:endParaRPr lang="en-US" sz="1800" dirty="0">
              <a:solidFill>
                <a:prstClr val="black"/>
              </a:solidFill>
            </a:endParaRPr>
          </a:p>
          <a:p>
            <a:pPr marL="0" lvl="0" indent="0" algn="just">
              <a:buClrTx/>
              <a:buSzTx/>
              <a:buNone/>
              <a:defRPr/>
            </a:pPr>
            <a:r>
              <a:rPr lang="en-US" sz="2000" b="1" dirty="0">
                <a:solidFill>
                  <a:srgbClr val="FFFF00"/>
                </a:solidFill>
              </a:rPr>
              <a:t>I</a:t>
            </a:r>
            <a:r>
              <a:rPr lang="en-US" sz="2000" b="1" dirty="0">
                <a:solidFill>
                  <a:schemeClr val="bg1"/>
                </a:solidFill>
              </a:rPr>
              <a:t>    Size= 132 X 43 X 23 mm</a:t>
            </a:r>
          </a:p>
          <a:p>
            <a:pPr marL="0" lvl="0" indent="0" algn="just">
              <a:buClrTx/>
              <a:buSzTx/>
              <a:buNone/>
              <a:defRPr/>
            </a:pPr>
            <a:r>
              <a:rPr lang="en-US" sz="2000" b="1" dirty="0">
                <a:solidFill>
                  <a:srgbClr val="FFFF00"/>
                </a:solidFill>
              </a:rPr>
              <a:t>II</a:t>
            </a:r>
            <a:r>
              <a:rPr lang="en-US" sz="2000" b="1" dirty="0">
                <a:solidFill>
                  <a:schemeClr val="bg1"/>
                </a:solidFill>
              </a:rPr>
              <a:t>  Battery voltage  = 11.1v</a:t>
            </a:r>
          </a:p>
          <a:p>
            <a:pPr marL="0" lvl="0" indent="0" algn="just">
              <a:buClrTx/>
              <a:buSzTx/>
              <a:buNone/>
              <a:defRPr/>
            </a:pPr>
            <a:r>
              <a:rPr lang="en-US" sz="2000" b="1" dirty="0">
                <a:solidFill>
                  <a:srgbClr val="FFFF00"/>
                </a:solidFill>
              </a:rPr>
              <a:t>III</a:t>
            </a:r>
            <a:r>
              <a:rPr lang="en-US" sz="2000" b="1" dirty="0">
                <a:solidFill>
                  <a:schemeClr val="bg1"/>
                </a:solidFill>
              </a:rPr>
              <a:t> Cell count and arrangement = 3s</a:t>
            </a:r>
          </a:p>
          <a:p>
            <a:pPr marL="0" lvl="0" indent="0" algn="just">
              <a:buClrTx/>
              <a:buSzTx/>
              <a:buNone/>
              <a:defRPr/>
            </a:pPr>
            <a:r>
              <a:rPr lang="en-US" sz="2000" b="1" dirty="0">
                <a:solidFill>
                  <a:srgbClr val="FFFF00"/>
                </a:solidFill>
              </a:rPr>
              <a:t>IV</a:t>
            </a:r>
            <a:r>
              <a:rPr lang="en-US" sz="2000" b="1" dirty="0">
                <a:solidFill>
                  <a:schemeClr val="bg1"/>
                </a:solidFill>
              </a:rPr>
              <a:t> Battery capacity = 3000mAh</a:t>
            </a:r>
          </a:p>
          <a:p>
            <a:pPr marL="0" lvl="0" indent="0" algn="just">
              <a:buClrTx/>
              <a:buSzTx/>
              <a:buNone/>
              <a:defRPr/>
            </a:pPr>
            <a:r>
              <a:rPr lang="en-US" sz="2000" b="1" dirty="0">
                <a:solidFill>
                  <a:srgbClr val="FFFF00"/>
                </a:solidFill>
              </a:rPr>
              <a:t>V</a:t>
            </a:r>
            <a:r>
              <a:rPr lang="en-US" sz="2000" b="1" dirty="0">
                <a:solidFill>
                  <a:schemeClr val="bg1"/>
                </a:solidFill>
              </a:rPr>
              <a:t>  Discharge rate = 30C continuous and 60 burst</a:t>
            </a:r>
          </a:p>
        </p:txBody>
      </p:sp>
      <p:sp>
        <p:nvSpPr>
          <p:cNvPr id="109" name="Google Shape;109;p25"/>
          <p:cNvSpPr txBox="1">
            <a:spLocks noGrp="1"/>
          </p:cNvSpPr>
          <p:nvPr>
            <p:ph type="title"/>
          </p:nvPr>
        </p:nvSpPr>
        <p:spPr>
          <a:xfrm>
            <a:off x="2283833" y="138023"/>
            <a:ext cx="6632291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-US" b="1" dirty="0">
                <a:solidFill>
                  <a:srgbClr val="FFFF00"/>
                </a:solidFill>
                <a:latin typeface="Arial Black" panose="020B0A04020102020204" pitchFamily="34" charset="0"/>
              </a:rPr>
              <a:t>The Battery </a:t>
            </a:r>
            <a:endParaRPr b="1" dirty="0">
              <a:solidFill>
                <a:srgbClr val="FFFF00"/>
              </a:solidFill>
              <a:latin typeface="Arial Black" panose="020B0A04020102020204" pitchFamily="34" charset="0"/>
            </a:endParaRPr>
          </a:p>
        </p:txBody>
      </p:sp>
      <p:sp>
        <p:nvSpPr>
          <p:cNvPr id="4" name="Google Shape;109;p25">
            <a:extLst>
              <a:ext uri="{FF2B5EF4-FFF2-40B4-BE49-F238E27FC236}">
                <a16:creationId xmlns:a16="http://schemas.microsoft.com/office/drawing/2014/main" id="{F6D98A62-251C-49F0-BEEA-BC9156BD351F}"/>
              </a:ext>
            </a:extLst>
          </p:cNvPr>
          <p:cNvSpPr txBox="1">
            <a:spLocks/>
          </p:cNvSpPr>
          <p:nvPr/>
        </p:nvSpPr>
        <p:spPr>
          <a:xfrm>
            <a:off x="9209189" y="6067104"/>
            <a:ext cx="4045621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lvl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4000" kern="1200">
                <a:solidFill>
                  <a:srgbClr val="F3F3F3"/>
                </a:solidFill>
                <a:latin typeface="+mj-lt"/>
                <a:ea typeface="+mj-ea"/>
                <a:cs typeface="+mj-c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4000">
                <a:solidFill>
                  <a:srgbClr val="F3F3F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4000">
                <a:solidFill>
                  <a:srgbClr val="F3F3F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4000">
                <a:solidFill>
                  <a:srgbClr val="F3F3F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4000">
                <a:solidFill>
                  <a:srgbClr val="F3F3F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4000">
                <a:solidFill>
                  <a:srgbClr val="F3F3F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4000">
                <a:solidFill>
                  <a:srgbClr val="F3F3F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4000">
                <a:solidFill>
                  <a:srgbClr val="F3F3F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4000">
                <a:solidFill>
                  <a:srgbClr val="F3F3F3"/>
                </a:solidFill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Agency FB" panose="020B0503020202020204" pitchFamily="34" charset="0"/>
                <a:ea typeface="+mj-ea"/>
                <a:cs typeface="+mj-cs"/>
              </a:rPr>
              <a:t>Team 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gency FB" panose="020B0503020202020204" pitchFamily="34" charset="0"/>
                <a:ea typeface="+mj-ea"/>
                <a:cs typeface="+mj-cs"/>
              </a:rPr>
              <a:t>X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Agency FB" panose="020B0503020202020204" pitchFamily="34" charset="0"/>
                <a:ea typeface="+mj-ea"/>
                <a:cs typeface="+mj-cs"/>
              </a:rPr>
              <a:t>- Tumbler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Agency FB" panose="020B0503020202020204" pitchFamily="34" charset="0"/>
                <a:ea typeface="+mj-ea"/>
                <a:cs typeface="+mj-cs"/>
              </a:rPr>
              <a:t>13.06.2020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F3F3F3"/>
              </a:solidFill>
              <a:effectLst/>
              <a:uLnTx/>
              <a:uFillTx/>
              <a:latin typeface="Agency FB" panose="020B0503020202020204" pitchFamily="34" charset="0"/>
              <a:ea typeface="+mj-ea"/>
              <a:cs typeface="+mj-cs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6693" y="2438000"/>
            <a:ext cx="5730951" cy="336825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10;p25">
            <a:extLst>
              <a:ext uri="{FF2B5EF4-FFF2-40B4-BE49-F238E27FC236}">
                <a16:creationId xmlns:a16="http://schemas.microsoft.com/office/drawing/2014/main" id="{141AB122-01DB-40BA-BE0A-2B669B8F0CA6}"/>
              </a:ext>
            </a:extLst>
          </p:cNvPr>
          <p:cNvSpPr txBox="1">
            <a:spLocks/>
          </p:cNvSpPr>
          <p:nvPr/>
        </p:nvSpPr>
        <p:spPr>
          <a:xfrm>
            <a:off x="150125" y="89097"/>
            <a:ext cx="11791666" cy="6630880"/>
          </a:xfrm>
          <a:prstGeom prst="rect">
            <a:avLst/>
          </a:prstGeom>
          <a:solidFill>
            <a:srgbClr val="0C343D">
              <a:alpha val="56699"/>
            </a:srgbClr>
          </a:solidFill>
        </p:spPr>
        <p:txBody>
          <a:bodyPr spcFirstLastPara="1" vert="horz" wrap="square" lIns="312000" tIns="312000" rIns="312000" bIns="121900" rtlCol="0" anchor="t" anchorCtr="0">
            <a:noAutofit/>
          </a:bodyPr>
          <a:lstStyle>
            <a:lvl1pPr marL="609585" lvl="0" indent="-39792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Arial" panose="020B0604020202020204" pitchFamily="34" charset="0"/>
              <a:buAutoNum type="arabicPeriod"/>
              <a:defRPr sz="1733" kern="1200">
                <a:solidFill>
                  <a:srgbClr val="F3F3F3"/>
                </a:solidFill>
                <a:latin typeface="+mn-lt"/>
                <a:ea typeface="+mn-ea"/>
                <a:cs typeface="+mn-cs"/>
              </a:defRPr>
            </a:lvl1pPr>
            <a:lvl2pPr marL="1219170" lvl="1" indent="-3979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 pitchFamily="34" charset="0"/>
              <a:buAutoNum type="alphaLcPeriod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754" lvl="2" indent="-3979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 pitchFamily="34" charset="0"/>
              <a:buAutoNum type="romanLcPeriod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38339" lvl="3" indent="-3979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 pitchFamily="34" charset="0"/>
              <a:buAutoNum type="arabicPeriod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7924" lvl="4" indent="-3979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 pitchFamily="34" charset="0"/>
              <a:buAutoNum type="alphaLcPeriod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57509" lvl="5" indent="-3979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 pitchFamily="34" charset="0"/>
              <a:buAutoNum type="romanLcPeriod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67093" lvl="6" indent="-3979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 pitchFamily="34" charset="0"/>
              <a:buAutoNum type="arabicPeriod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678" lvl="7" indent="-3979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 pitchFamily="34" charset="0"/>
              <a:buAutoNum type="alphaLcPeriod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263" lvl="8" indent="-3979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2133"/>
              </a:spcAft>
              <a:buClr>
                <a:srgbClr val="000000"/>
              </a:buClr>
              <a:buSzPts val="1100"/>
              <a:buFont typeface="Arial" panose="020B0604020202020204" pitchFamily="34" charset="0"/>
              <a:buAutoNum type="romanLcPeriod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0" indent="-342900" algn="just">
              <a:buClrTx/>
              <a:buSzTx/>
              <a:buFont typeface="Wingdings" pitchFamily="2" charset="2"/>
              <a:buChar char="§"/>
              <a:defRPr/>
            </a:pPr>
            <a:endParaRPr lang="en-US" sz="2000" dirty="0">
              <a:solidFill>
                <a:prstClr val="black"/>
              </a:solidFill>
            </a:endParaRPr>
          </a:p>
          <a:p>
            <a:pPr marL="342900" lvl="0" indent="-342900" algn="just">
              <a:buClrTx/>
              <a:buSzTx/>
              <a:buFont typeface="Wingdings" pitchFamily="2" charset="2"/>
              <a:buChar char="§"/>
              <a:defRPr/>
            </a:pPr>
            <a:endParaRPr lang="en-US" sz="2000" dirty="0">
              <a:solidFill>
                <a:prstClr val="black"/>
              </a:solidFill>
            </a:endParaRPr>
          </a:p>
          <a:p>
            <a:pPr marL="342900" lvl="0" indent="-342900" algn="just">
              <a:buClrTx/>
              <a:buSzTx/>
              <a:buFont typeface="Wingdings" pitchFamily="2" charset="2"/>
              <a:buChar char="§"/>
              <a:defRPr/>
            </a:pPr>
            <a:endParaRPr lang="en-US" sz="2000" dirty="0">
              <a:solidFill>
                <a:prstClr val="black"/>
              </a:solidFill>
            </a:endParaRPr>
          </a:p>
          <a:p>
            <a:pPr marL="342900" lvl="0" indent="-342900" algn="just">
              <a:buClrTx/>
              <a:buSzTx/>
              <a:buFont typeface="Wingdings" pitchFamily="2" charset="2"/>
              <a:buChar char="§"/>
              <a:defRPr/>
            </a:pPr>
            <a:endParaRPr lang="en-US" sz="2400" b="1" dirty="0">
              <a:solidFill>
                <a:schemeClr val="bg1"/>
              </a:solidFill>
            </a:endParaRPr>
          </a:p>
          <a:p>
            <a:pPr marL="0" lvl="0" indent="0" algn="just">
              <a:buClrTx/>
              <a:buSzTx/>
              <a:buNone/>
              <a:defRPr/>
            </a:pPr>
            <a:r>
              <a:rPr lang="en-US" sz="2400" b="1" dirty="0">
                <a:solidFill>
                  <a:srgbClr val="FFFF00"/>
                </a:solidFill>
              </a:rPr>
              <a:t>[]</a:t>
            </a:r>
            <a:r>
              <a:rPr lang="en-US" sz="2400" b="1" dirty="0">
                <a:solidFill>
                  <a:schemeClr val="bg1"/>
                </a:solidFill>
              </a:rPr>
              <a:t>    LiPo batteries are light weight.</a:t>
            </a:r>
          </a:p>
          <a:p>
            <a:pPr marL="0" lvl="0" indent="0" algn="just">
              <a:buClrTx/>
              <a:buSzTx/>
              <a:buNone/>
              <a:defRPr/>
            </a:pPr>
            <a:r>
              <a:rPr lang="en-US" sz="2400" b="1" dirty="0">
                <a:solidFill>
                  <a:srgbClr val="FFFF00"/>
                </a:solidFill>
              </a:rPr>
              <a:t>[]</a:t>
            </a:r>
            <a:r>
              <a:rPr lang="en-US" sz="2400" b="1" dirty="0">
                <a:solidFill>
                  <a:schemeClr val="bg1"/>
                </a:solidFill>
              </a:rPr>
              <a:t>    High discharge rate</a:t>
            </a:r>
          </a:p>
          <a:p>
            <a:pPr marL="0" lvl="0" indent="0" algn="just">
              <a:buClrTx/>
              <a:buSzTx/>
              <a:buNone/>
              <a:defRPr/>
            </a:pPr>
            <a:r>
              <a:rPr lang="en-US" sz="2400" b="1" dirty="0">
                <a:solidFill>
                  <a:srgbClr val="FFFF00"/>
                </a:solidFill>
              </a:rPr>
              <a:t>[] </a:t>
            </a:r>
            <a:r>
              <a:rPr lang="en-US" sz="2400" b="1" dirty="0">
                <a:solidFill>
                  <a:schemeClr val="bg1"/>
                </a:solidFill>
              </a:rPr>
              <a:t>   Higher capacity</a:t>
            </a:r>
          </a:p>
          <a:p>
            <a:pPr marL="342900" lvl="0" indent="-342900" algn="just">
              <a:buClrTx/>
              <a:buSzTx/>
              <a:buFont typeface="Wingdings" pitchFamily="2" charset="2"/>
              <a:buChar char="§"/>
              <a:defRPr/>
            </a:pPr>
            <a:endParaRPr lang="en-US" sz="2400" b="1" dirty="0">
              <a:solidFill>
                <a:schemeClr val="bg1"/>
              </a:solidFill>
            </a:endParaRPr>
          </a:p>
          <a:p>
            <a:pPr marL="342900" lvl="0" indent="-342900" algn="just">
              <a:buClrTx/>
              <a:buSzTx/>
              <a:buFont typeface="Wingdings" pitchFamily="2" charset="2"/>
              <a:buChar char="§"/>
              <a:defRPr/>
            </a:pPr>
            <a:endParaRPr lang="en-US" sz="2400" b="1" dirty="0">
              <a:solidFill>
                <a:schemeClr val="bg1"/>
              </a:solidFill>
            </a:endParaRPr>
          </a:p>
          <a:p>
            <a:pPr marL="0" lvl="0" indent="0" algn="just">
              <a:buClrTx/>
              <a:buSzTx/>
              <a:buNone/>
              <a:defRPr/>
            </a:pPr>
            <a:r>
              <a:rPr lang="en-US" sz="2800" b="1" dirty="0">
                <a:solidFill>
                  <a:srgbClr val="FFFF00"/>
                </a:solidFill>
              </a:rPr>
              <a:t>        Voltage step up and step down</a:t>
            </a:r>
          </a:p>
          <a:p>
            <a:pPr marL="342900" lvl="0" indent="-342900" algn="just">
              <a:buClrTx/>
              <a:buSzTx/>
              <a:buFont typeface="Wingdings" pitchFamily="2" charset="2"/>
              <a:buChar char="§"/>
              <a:defRPr/>
            </a:pPr>
            <a:endParaRPr lang="en-US" sz="2400" b="1" dirty="0">
              <a:solidFill>
                <a:schemeClr val="bg1"/>
              </a:solidFill>
            </a:endParaRPr>
          </a:p>
          <a:p>
            <a:pPr marL="0" lvl="0" indent="0" algn="just">
              <a:buClrTx/>
              <a:buSzTx/>
              <a:buNone/>
              <a:defRPr/>
            </a:pPr>
            <a:r>
              <a:rPr lang="en-US" sz="2400" b="1" dirty="0">
                <a:solidFill>
                  <a:srgbClr val="FFFF00"/>
                </a:solidFill>
              </a:rPr>
              <a:t>[] </a:t>
            </a:r>
            <a:r>
              <a:rPr lang="en-US" sz="2400" b="1" dirty="0">
                <a:solidFill>
                  <a:schemeClr val="bg1"/>
                </a:solidFill>
              </a:rPr>
              <a:t>   Since we will use a single battery, a 5V buck converter will be used to step  down this </a:t>
            </a:r>
          </a:p>
          <a:p>
            <a:pPr marL="0" lvl="0" indent="0" algn="just">
              <a:buClrTx/>
              <a:buSzTx/>
              <a:buNone/>
              <a:defRPr/>
            </a:pPr>
            <a:r>
              <a:rPr lang="en-US" sz="2400" b="1" dirty="0">
                <a:solidFill>
                  <a:schemeClr val="bg1"/>
                </a:solidFill>
              </a:rPr>
              <a:t>       11.1v to 5v for microcontroller and sensors. </a:t>
            </a:r>
          </a:p>
          <a:p>
            <a:pPr marL="0" lvl="0" indent="0" algn="just">
              <a:buClrTx/>
              <a:buSzTx/>
              <a:buNone/>
              <a:defRPr/>
            </a:pPr>
            <a:r>
              <a:rPr lang="en-US" sz="2400" b="1" dirty="0">
                <a:solidFill>
                  <a:srgbClr val="FFFF00"/>
                </a:solidFill>
              </a:rPr>
              <a:t>[]</a:t>
            </a:r>
            <a:r>
              <a:rPr lang="en-US" sz="2400" b="1" dirty="0">
                <a:solidFill>
                  <a:schemeClr val="bg1"/>
                </a:solidFill>
              </a:rPr>
              <a:t>    A 6v buck converter will be used for servo motor.</a:t>
            </a:r>
          </a:p>
          <a:p>
            <a:pPr marL="0" lvl="0" indent="0" algn="just">
              <a:buClrTx/>
              <a:buSzTx/>
              <a:buNone/>
              <a:defRPr/>
            </a:pPr>
            <a:r>
              <a:rPr lang="en-US" sz="2400" b="1" dirty="0">
                <a:solidFill>
                  <a:srgbClr val="FFFF00"/>
                </a:solidFill>
              </a:rPr>
              <a:t>[]</a:t>
            </a:r>
            <a:r>
              <a:rPr lang="en-US" sz="2400" b="1" dirty="0">
                <a:solidFill>
                  <a:schemeClr val="bg1"/>
                </a:solidFill>
              </a:rPr>
              <a:t>    A 12v boost converter will be used for DC motors.</a:t>
            </a:r>
          </a:p>
          <a:p>
            <a:pPr marL="342900" lvl="0" indent="-342900" algn="just">
              <a:buClrTx/>
              <a:buSzTx/>
              <a:buFont typeface="Wingdings" pitchFamily="2" charset="2"/>
              <a:buChar char="§"/>
              <a:defRPr/>
            </a:pPr>
            <a:endParaRPr lang="en-US" sz="2000" dirty="0">
              <a:solidFill>
                <a:prstClr val="black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947060" y="268212"/>
            <a:ext cx="10272000" cy="763600"/>
          </a:xfrm>
        </p:spPr>
        <p:txBody>
          <a:bodyPr/>
          <a:lstStyle/>
          <a:p>
            <a:r>
              <a:rPr lang="en-US" dirty="0">
                <a:solidFill>
                  <a:srgbClr val="FFFF00"/>
                </a:solidFill>
                <a:latin typeface="Arial Black" panose="020B0A04020102020204" pitchFamily="34" charset="0"/>
              </a:rPr>
              <a:t>Reasons for selecting the battery</a:t>
            </a:r>
          </a:p>
        </p:txBody>
      </p:sp>
      <p:sp>
        <p:nvSpPr>
          <p:cNvPr id="8" name="Google Shape;109;p25">
            <a:extLst>
              <a:ext uri="{FF2B5EF4-FFF2-40B4-BE49-F238E27FC236}">
                <a16:creationId xmlns:a16="http://schemas.microsoft.com/office/drawing/2014/main" id="{F6D98A62-251C-49F0-BEEA-BC9156BD351F}"/>
              </a:ext>
            </a:extLst>
          </p:cNvPr>
          <p:cNvSpPr txBox="1">
            <a:spLocks/>
          </p:cNvSpPr>
          <p:nvPr/>
        </p:nvSpPr>
        <p:spPr>
          <a:xfrm>
            <a:off x="9209189" y="6067104"/>
            <a:ext cx="4045621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lvl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4000" kern="1200">
                <a:solidFill>
                  <a:srgbClr val="F3F3F3"/>
                </a:solidFill>
                <a:latin typeface="+mj-lt"/>
                <a:ea typeface="+mj-ea"/>
                <a:cs typeface="+mj-c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4000">
                <a:solidFill>
                  <a:srgbClr val="F3F3F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4000">
                <a:solidFill>
                  <a:srgbClr val="F3F3F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4000">
                <a:solidFill>
                  <a:srgbClr val="F3F3F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4000">
                <a:solidFill>
                  <a:srgbClr val="F3F3F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4000">
                <a:solidFill>
                  <a:srgbClr val="F3F3F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4000">
                <a:solidFill>
                  <a:srgbClr val="F3F3F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4000">
                <a:solidFill>
                  <a:srgbClr val="F3F3F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4000">
                <a:solidFill>
                  <a:srgbClr val="F3F3F3"/>
                </a:solidFill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Agency FB" panose="020B0503020202020204" pitchFamily="34" charset="0"/>
                <a:ea typeface="+mj-ea"/>
                <a:cs typeface="+mj-cs"/>
              </a:rPr>
              <a:t>Team 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gency FB" panose="020B0503020202020204" pitchFamily="34" charset="0"/>
                <a:ea typeface="+mj-ea"/>
                <a:cs typeface="+mj-cs"/>
              </a:rPr>
              <a:t>X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Agency FB" panose="020B0503020202020204" pitchFamily="34" charset="0"/>
                <a:ea typeface="+mj-ea"/>
                <a:cs typeface="+mj-cs"/>
              </a:rPr>
              <a:t>- Tumbler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Agency FB" panose="020B0503020202020204" pitchFamily="34" charset="0"/>
                <a:ea typeface="+mj-ea"/>
                <a:cs typeface="+mj-cs"/>
              </a:rPr>
              <a:t>13.06.2020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F3F3F3"/>
              </a:solidFill>
              <a:effectLst/>
              <a:uLnTx/>
              <a:uFillTx/>
              <a:latin typeface="Agency FB" panose="020B0503020202020204" pitchFamily="34" charset="0"/>
              <a:ea typeface="+mj-ea"/>
              <a:cs typeface="+mj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ED8F79-86C3-481E-84BB-2826CE64EB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7047" y="1210927"/>
            <a:ext cx="2573740" cy="276057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325037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0"/>
          <p:cNvSpPr txBox="1">
            <a:spLocks noGrp="1"/>
          </p:cNvSpPr>
          <p:nvPr>
            <p:ph type="title"/>
          </p:nvPr>
        </p:nvSpPr>
        <p:spPr>
          <a:xfrm>
            <a:off x="2260974" y="1621233"/>
            <a:ext cx="3465467" cy="426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-US" dirty="0">
                <a:latin typeface="Agency FB" panose="020B0503020202020204" pitchFamily="34" charset="0"/>
              </a:rPr>
              <a:t>Gates</a:t>
            </a:r>
            <a:endParaRPr dirty="0">
              <a:latin typeface="Agency FB" panose="020B0503020202020204" pitchFamily="34" charset="0"/>
            </a:endParaRPr>
          </a:p>
        </p:txBody>
      </p:sp>
      <p:sp>
        <p:nvSpPr>
          <p:cNvPr id="175" name="Google Shape;175;p30"/>
          <p:cNvSpPr txBox="1">
            <a:spLocks noGrp="1"/>
          </p:cNvSpPr>
          <p:nvPr>
            <p:ph type="subTitle" idx="1"/>
          </p:nvPr>
        </p:nvSpPr>
        <p:spPr>
          <a:xfrm>
            <a:off x="6559888" y="4266409"/>
            <a:ext cx="4784290" cy="891484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/>
            <a:r>
              <a:rPr lang="en-US" dirty="0"/>
              <a:t>Identifying the sequence of gates</a:t>
            </a:r>
          </a:p>
          <a:p>
            <a:pPr marL="0" indent="0"/>
            <a:r>
              <a:rPr lang="en-US" dirty="0"/>
              <a:t>Methodology for passing them successfully</a:t>
            </a:r>
            <a:endParaRPr dirty="0"/>
          </a:p>
        </p:txBody>
      </p:sp>
      <p:sp>
        <p:nvSpPr>
          <p:cNvPr id="176" name="Google Shape;176;p30"/>
          <p:cNvSpPr txBox="1">
            <a:spLocks noGrp="1"/>
          </p:cNvSpPr>
          <p:nvPr>
            <p:ph type="title" idx="2"/>
          </p:nvPr>
        </p:nvSpPr>
        <p:spPr>
          <a:xfrm>
            <a:off x="6465560" y="1334833"/>
            <a:ext cx="2702400" cy="2419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>
                <a:latin typeface="Bahnschrift SemiBold Condensed" panose="020B0502040204020203" pitchFamily="34" charset="0"/>
              </a:rPr>
              <a:t>05</a:t>
            </a:r>
            <a:endParaRPr dirty="0">
              <a:latin typeface="Bahnschrift SemiBold Condensed" panose="020B0502040204020203" pitchFamily="34" charset="0"/>
            </a:endParaRPr>
          </a:p>
        </p:txBody>
      </p:sp>
      <p:cxnSp>
        <p:nvCxnSpPr>
          <p:cNvPr id="177" name="Google Shape;177;p30"/>
          <p:cNvCxnSpPr/>
          <p:nvPr/>
        </p:nvCxnSpPr>
        <p:spPr>
          <a:xfrm rot="10800000" flipH="1">
            <a:off x="6668233" y="4148867"/>
            <a:ext cx="4567600" cy="28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6" name="Google Shape;109;p25">
            <a:extLst>
              <a:ext uri="{FF2B5EF4-FFF2-40B4-BE49-F238E27FC236}">
                <a16:creationId xmlns:a16="http://schemas.microsoft.com/office/drawing/2014/main" id="{93C11794-18B3-4E01-9CC7-931F4AECF282}"/>
              </a:ext>
            </a:extLst>
          </p:cNvPr>
          <p:cNvSpPr txBox="1">
            <a:spLocks/>
          </p:cNvSpPr>
          <p:nvPr/>
        </p:nvSpPr>
        <p:spPr>
          <a:xfrm>
            <a:off x="9209189" y="6067104"/>
            <a:ext cx="4045621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lvl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4000" kern="1200">
                <a:solidFill>
                  <a:srgbClr val="F3F3F3"/>
                </a:solidFill>
                <a:latin typeface="+mj-lt"/>
                <a:ea typeface="+mj-ea"/>
                <a:cs typeface="+mj-c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4000">
                <a:solidFill>
                  <a:srgbClr val="F3F3F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4000">
                <a:solidFill>
                  <a:srgbClr val="F3F3F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4000">
                <a:solidFill>
                  <a:srgbClr val="F3F3F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4000">
                <a:solidFill>
                  <a:srgbClr val="F3F3F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4000">
                <a:solidFill>
                  <a:srgbClr val="F3F3F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4000">
                <a:solidFill>
                  <a:srgbClr val="F3F3F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4000">
                <a:solidFill>
                  <a:srgbClr val="F3F3F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4000">
                <a:solidFill>
                  <a:srgbClr val="F3F3F3"/>
                </a:solidFill>
              </a:defRPr>
            </a:lvl9pPr>
          </a:lstStyle>
          <a:p>
            <a:r>
              <a:rPr lang="en-US" sz="2400" b="1" dirty="0">
                <a:latin typeface="Agency FB" panose="020B0503020202020204" pitchFamily="34" charset="0"/>
              </a:rPr>
              <a:t>Team </a:t>
            </a:r>
            <a:r>
              <a:rPr lang="en-US" sz="3200" b="1" dirty="0">
                <a:solidFill>
                  <a:srgbClr val="FF0000"/>
                </a:solidFill>
                <a:latin typeface="Agency FB" panose="020B0503020202020204" pitchFamily="34" charset="0"/>
              </a:rPr>
              <a:t>X</a:t>
            </a:r>
            <a:r>
              <a:rPr lang="en-US" sz="2400" b="1" dirty="0">
                <a:latin typeface="Agency FB" panose="020B0503020202020204" pitchFamily="34" charset="0"/>
              </a:rPr>
              <a:t>- Tumbler</a:t>
            </a:r>
          </a:p>
          <a:p>
            <a:r>
              <a:rPr lang="en-US" sz="1600" b="1" dirty="0">
                <a:latin typeface="Agency FB" panose="020B0503020202020204" pitchFamily="34" charset="0"/>
              </a:rPr>
              <a:t>13.06.2020</a:t>
            </a:r>
            <a:endParaRPr lang="en-US" sz="2400" b="1" dirty="0">
              <a:latin typeface="Agency FB" panose="020B0503020202020204" pitchFamily="34" charset="0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5"/>
          <p:cNvSpPr txBox="1">
            <a:spLocks noGrp="1"/>
          </p:cNvSpPr>
          <p:nvPr>
            <p:ph type="body" idx="1"/>
          </p:nvPr>
        </p:nvSpPr>
        <p:spPr>
          <a:xfrm>
            <a:off x="386794" y="283307"/>
            <a:ext cx="11377576" cy="5926423"/>
          </a:xfrm>
          <a:prstGeom prst="rect">
            <a:avLst/>
          </a:prstGeom>
          <a:solidFill>
            <a:srgbClr val="0C343D">
              <a:alpha val="56699"/>
            </a:srgbClr>
          </a:solidFill>
        </p:spPr>
        <p:txBody>
          <a:bodyPr spcFirstLastPara="1" vert="horz" wrap="square" lIns="312000" tIns="312000" rIns="312000" bIns="121900" rtlCol="0" anchor="t" anchorCtr="0">
            <a:noAutofit/>
          </a:bodyPr>
          <a:lstStyle/>
          <a:p>
            <a:pPr marL="0" indent="0">
              <a:buNone/>
            </a:pPr>
            <a:r>
              <a:rPr lang="en-US" sz="3200" b="1" dirty="0">
                <a:solidFill>
                  <a:srgbClr val="FFFF00"/>
                </a:solidFill>
                <a:latin typeface="Arial Black" panose="020B0A04020102020204" pitchFamily="34" charset="0"/>
              </a:rPr>
              <a:t>Sensors &amp; Specifications Phase</a:t>
            </a:r>
          </a:p>
          <a:p>
            <a:pPr marL="0" indent="0">
              <a:buNone/>
            </a:pPr>
            <a:endParaRPr lang="en-US" sz="2800" b="1" dirty="0">
              <a:latin typeface="Bahnschrift Light" panose="020B0502040204020203" pitchFamily="34" charset="0"/>
            </a:endParaRPr>
          </a:p>
          <a:p>
            <a:pPr marL="0" indent="0">
              <a:buNone/>
            </a:pPr>
            <a:r>
              <a:rPr lang="en-US" sz="2800" b="1" dirty="0">
                <a:latin typeface="Bahnschrift Light" panose="020B0502040204020203" pitchFamily="34" charset="0"/>
              </a:rPr>
              <a:t>[]   GP2Y0A21 Sharp IR Sensor</a:t>
            </a:r>
          </a:p>
          <a:p>
            <a:pPr marL="0" indent="0">
              <a:buNone/>
            </a:pPr>
            <a:endParaRPr lang="en-US" sz="2800" b="1" dirty="0">
              <a:latin typeface="Bahnschrift Light" panose="020B0502040204020203" pitchFamily="34" charset="0"/>
            </a:endParaRPr>
          </a:p>
          <a:p>
            <a:pPr marL="0" indent="0">
              <a:buNone/>
            </a:pPr>
            <a:r>
              <a:rPr lang="en-US" sz="3200" b="1" dirty="0">
                <a:solidFill>
                  <a:srgbClr val="FFFF00"/>
                </a:solidFill>
                <a:latin typeface="Arial Black" panose="020B0A04020102020204" pitchFamily="34" charset="0"/>
              </a:rPr>
              <a:t>Why we selected this sensor ?</a:t>
            </a:r>
          </a:p>
          <a:p>
            <a:pPr marL="0" indent="0">
              <a:buNone/>
            </a:pPr>
            <a:endParaRPr lang="en-US" sz="3200" b="1" dirty="0">
              <a:solidFill>
                <a:srgbClr val="FFFF00"/>
              </a:solidFill>
              <a:latin typeface="Bahnschrift Light" panose="020B0502040204020203" pitchFamily="34" charset="0"/>
            </a:endParaRPr>
          </a:p>
          <a:p>
            <a:pPr marL="0" indent="0">
              <a:buNone/>
            </a:pPr>
            <a:r>
              <a:rPr lang="en-US" sz="2000" b="1" dirty="0">
                <a:solidFill>
                  <a:srgbClr val="FFFF00"/>
                </a:solidFill>
                <a:latin typeface="Bahnschrift Light" panose="020B0502040204020203" pitchFamily="34" charset="0"/>
              </a:rPr>
              <a:t>	</a:t>
            </a:r>
            <a:r>
              <a:rPr lang="en-US" sz="2000" b="1" dirty="0">
                <a:solidFill>
                  <a:schemeClr val="bg1"/>
                </a:solidFill>
                <a:latin typeface="Bahnschrift Light" panose="020B0502040204020203" pitchFamily="34" charset="0"/>
              </a:rPr>
              <a:t>| .     Wave Propagation mode</a:t>
            </a:r>
          </a:p>
          <a:p>
            <a:pPr marL="0" indent="0">
              <a:buNone/>
            </a:pPr>
            <a:r>
              <a:rPr lang="en-US" sz="2000" b="1" dirty="0">
                <a:solidFill>
                  <a:schemeClr val="bg1"/>
                </a:solidFill>
                <a:latin typeface="Bahnschrift Light" panose="020B0502040204020203" pitchFamily="34" charset="0"/>
              </a:rPr>
              <a:t>	II .    Resolution</a:t>
            </a:r>
          </a:p>
          <a:p>
            <a:pPr marL="0" indent="0">
              <a:buNone/>
            </a:pPr>
            <a:r>
              <a:rPr lang="en-US" sz="2000" b="1" dirty="0">
                <a:solidFill>
                  <a:schemeClr val="bg1"/>
                </a:solidFill>
                <a:latin typeface="Bahnschrift Light" panose="020B0502040204020203" pitchFamily="34" charset="0"/>
              </a:rPr>
              <a:t>	III.   Range</a:t>
            </a:r>
          </a:p>
          <a:p>
            <a:pPr marL="0" indent="0">
              <a:buNone/>
            </a:pPr>
            <a:r>
              <a:rPr lang="en-US" sz="2000" b="1" dirty="0">
                <a:solidFill>
                  <a:schemeClr val="bg1"/>
                </a:solidFill>
                <a:latin typeface="Bahnschrift Light" panose="020B0502040204020203" pitchFamily="34" charset="0"/>
              </a:rPr>
              <a:t>	IV.   Accuracy</a:t>
            </a:r>
          </a:p>
          <a:p>
            <a:pPr marL="0" indent="0">
              <a:buNone/>
            </a:pPr>
            <a:r>
              <a:rPr lang="en-US" sz="2000" b="1" dirty="0">
                <a:solidFill>
                  <a:schemeClr val="bg1"/>
                </a:solidFill>
                <a:latin typeface="Bahnschrift Light" panose="020B0502040204020203" pitchFamily="34" charset="0"/>
              </a:rPr>
              <a:t>	V.    Simplicity </a:t>
            </a:r>
          </a:p>
          <a:p>
            <a:pPr marL="0" indent="0">
              <a:buNone/>
            </a:pPr>
            <a:r>
              <a:rPr lang="en-US" dirty="0">
                <a:solidFill>
                  <a:srgbClr val="F3F3F3"/>
                </a:solidFill>
              </a:rPr>
              <a:t>	</a:t>
            </a:r>
          </a:p>
          <a:p>
            <a:pPr marL="0" indent="0">
              <a:buNone/>
            </a:pPr>
            <a:r>
              <a:rPr lang="en-US" dirty="0"/>
              <a:t>	</a:t>
            </a:r>
            <a:endParaRPr dirty="0">
              <a:solidFill>
                <a:srgbClr val="F3F3F3"/>
              </a:solidFill>
            </a:endParaRPr>
          </a:p>
        </p:txBody>
      </p:sp>
      <p:sp>
        <p:nvSpPr>
          <p:cNvPr id="4" name="Google Shape;109;p25">
            <a:extLst>
              <a:ext uri="{FF2B5EF4-FFF2-40B4-BE49-F238E27FC236}">
                <a16:creationId xmlns:a16="http://schemas.microsoft.com/office/drawing/2014/main" id="{F6D98A62-251C-49F0-BEEA-BC9156BD351F}"/>
              </a:ext>
            </a:extLst>
          </p:cNvPr>
          <p:cNvSpPr txBox="1">
            <a:spLocks/>
          </p:cNvSpPr>
          <p:nvPr/>
        </p:nvSpPr>
        <p:spPr>
          <a:xfrm>
            <a:off x="9209189" y="6067104"/>
            <a:ext cx="4045621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lvl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4000" kern="1200">
                <a:solidFill>
                  <a:srgbClr val="F3F3F3"/>
                </a:solidFill>
                <a:latin typeface="+mj-lt"/>
                <a:ea typeface="+mj-ea"/>
                <a:cs typeface="+mj-c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4000">
                <a:solidFill>
                  <a:srgbClr val="F3F3F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4000">
                <a:solidFill>
                  <a:srgbClr val="F3F3F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4000">
                <a:solidFill>
                  <a:srgbClr val="F3F3F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4000">
                <a:solidFill>
                  <a:srgbClr val="F3F3F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4000">
                <a:solidFill>
                  <a:srgbClr val="F3F3F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4000">
                <a:solidFill>
                  <a:srgbClr val="F3F3F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4000">
                <a:solidFill>
                  <a:srgbClr val="F3F3F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4000">
                <a:solidFill>
                  <a:srgbClr val="F3F3F3"/>
                </a:solidFill>
              </a:defRPr>
            </a:lvl9pPr>
          </a:lstStyle>
          <a:p>
            <a:r>
              <a:rPr lang="en-US" sz="2400" b="1" dirty="0">
                <a:latin typeface="Agency FB" panose="020B0503020202020204" pitchFamily="34" charset="0"/>
              </a:rPr>
              <a:t>Team </a:t>
            </a:r>
            <a:r>
              <a:rPr lang="en-US" sz="3200" b="1" dirty="0">
                <a:solidFill>
                  <a:srgbClr val="FF0000"/>
                </a:solidFill>
                <a:latin typeface="Agency FB" panose="020B0503020202020204" pitchFamily="34" charset="0"/>
              </a:rPr>
              <a:t>X</a:t>
            </a:r>
            <a:r>
              <a:rPr lang="en-US" sz="2400" b="1" dirty="0">
                <a:latin typeface="Agency FB" panose="020B0503020202020204" pitchFamily="34" charset="0"/>
              </a:rPr>
              <a:t>- Tumbler</a:t>
            </a:r>
          </a:p>
          <a:p>
            <a:r>
              <a:rPr lang="en-US" sz="1600" b="1" dirty="0">
                <a:latin typeface="Agency FB" panose="020B0503020202020204" pitchFamily="34" charset="0"/>
              </a:rPr>
              <a:t>13.06.2020</a:t>
            </a:r>
            <a:endParaRPr lang="en-US" sz="2400" b="1" dirty="0">
              <a:latin typeface="Agency FB" panose="020B0503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4FEFA2-24E1-4AC0-9E7E-5B2F8BB8C0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4817" y="513266"/>
            <a:ext cx="2292825" cy="210372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2675CC8-D25C-4466-80A3-7B0A47DBAC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5582" y="3845112"/>
            <a:ext cx="2384662" cy="177932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4794B13-8847-474A-9B7E-D66F745DF2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9975" y="3821228"/>
            <a:ext cx="2384663" cy="177932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5"/>
          <p:cNvSpPr txBox="1">
            <a:spLocks noGrp="1"/>
          </p:cNvSpPr>
          <p:nvPr>
            <p:ph type="body" idx="1"/>
          </p:nvPr>
        </p:nvSpPr>
        <p:spPr>
          <a:xfrm>
            <a:off x="307072" y="220584"/>
            <a:ext cx="11577856" cy="6293663"/>
          </a:xfrm>
          <a:prstGeom prst="rect">
            <a:avLst/>
          </a:prstGeom>
          <a:solidFill>
            <a:srgbClr val="0C343D">
              <a:alpha val="56699"/>
            </a:srgbClr>
          </a:solidFill>
        </p:spPr>
        <p:txBody>
          <a:bodyPr spcFirstLastPara="1" vert="horz" wrap="square" lIns="312000" tIns="312000" rIns="312000" bIns="121900" rtlCol="0" anchor="t" anchorCtr="0">
            <a:noAutofit/>
          </a:bodyPr>
          <a:lstStyle/>
          <a:p>
            <a:pPr marL="0" indent="0">
              <a:buNone/>
            </a:pPr>
            <a:endParaRPr lang="en-US" sz="3200" b="1" dirty="0">
              <a:solidFill>
                <a:srgbClr val="FFFF00"/>
              </a:solidFill>
              <a:latin typeface="Bahnschrift Light" panose="020B0502040204020203" pitchFamily="34" charset="0"/>
            </a:endParaRPr>
          </a:p>
          <a:p>
            <a:pPr marL="0" indent="0">
              <a:buNone/>
            </a:pPr>
            <a:endParaRPr lang="en-US" sz="3200" b="1" dirty="0">
              <a:solidFill>
                <a:srgbClr val="FFFF00"/>
              </a:solidFill>
              <a:latin typeface="Bahnschrift Light" panose="020B0502040204020203" pitchFamily="34" charset="0"/>
            </a:endParaRPr>
          </a:p>
          <a:p>
            <a:pPr marL="0" indent="0">
              <a:buNone/>
            </a:pPr>
            <a:endParaRPr lang="en-US" sz="2800" b="1" dirty="0">
              <a:latin typeface="Bahnschrift Light" panose="020B0502040204020203" pitchFamily="34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F3F3F3"/>
                </a:solidFill>
              </a:rPr>
              <a:t>	</a:t>
            </a:r>
          </a:p>
          <a:p>
            <a:pPr marL="0" indent="0">
              <a:buNone/>
            </a:pPr>
            <a:r>
              <a:rPr lang="en-US" dirty="0"/>
              <a:t>	</a:t>
            </a:r>
            <a:endParaRPr dirty="0">
              <a:solidFill>
                <a:srgbClr val="F3F3F3"/>
              </a:solidFill>
            </a:endParaRPr>
          </a:p>
        </p:txBody>
      </p:sp>
      <p:sp>
        <p:nvSpPr>
          <p:cNvPr id="4" name="Google Shape;109;p25">
            <a:extLst>
              <a:ext uri="{FF2B5EF4-FFF2-40B4-BE49-F238E27FC236}">
                <a16:creationId xmlns:a16="http://schemas.microsoft.com/office/drawing/2014/main" id="{F6D98A62-251C-49F0-BEEA-BC9156BD351F}"/>
              </a:ext>
            </a:extLst>
          </p:cNvPr>
          <p:cNvSpPr txBox="1">
            <a:spLocks/>
          </p:cNvSpPr>
          <p:nvPr/>
        </p:nvSpPr>
        <p:spPr>
          <a:xfrm>
            <a:off x="9209189" y="6067104"/>
            <a:ext cx="4045621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lvl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4000" kern="1200">
                <a:solidFill>
                  <a:srgbClr val="F3F3F3"/>
                </a:solidFill>
                <a:latin typeface="+mj-lt"/>
                <a:ea typeface="+mj-ea"/>
                <a:cs typeface="+mj-c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4000">
                <a:solidFill>
                  <a:srgbClr val="F3F3F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4000">
                <a:solidFill>
                  <a:srgbClr val="F3F3F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4000">
                <a:solidFill>
                  <a:srgbClr val="F3F3F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4000">
                <a:solidFill>
                  <a:srgbClr val="F3F3F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4000">
                <a:solidFill>
                  <a:srgbClr val="F3F3F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4000">
                <a:solidFill>
                  <a:srgbClr val="F3F3F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4000">
                <a:solidFill>
                  <a:srgbClr val="F3F3F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4000">
                <a:solidFill>
                  <a:srgbClr val="F3F3F3"/>
                </a:solidFill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Agency FB" panose="020B0503020202020204" pitchFamily="34" charset="0"/>
                <a:ea typeface="+mj-ea"/>
                <a:cs typeface="+mj-cs"/>
              </a:rPr>
              <a:t>Team 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gency FB" panose="020B0503020202020204" pitchFamily="34" charset="0"/>
                <a:ea typeface="+mj-ea"/>
                <a:cs typeface="+mj-cs"/>
              </a:rPr>
              <a:t>X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Agency FB" panose="020B0503020202020204" pitchFamily="34" charset="0"/>
                <a:ea typeface="+mj-ea"/>
                <a:cs typeface="+mj-cs"/>
              </a:rPr>
              <a:t>- Tumbler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Agency FB" panose="020B0503020202020204" pitchFamily="34" charset="0"/>
                <a:ea typeface="+mj-ea"/>
                <a:cs typeface="+mj-cs"/>
              </a:rPr>
              <a:t>13.06.2020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F3F3F3"/>
              </a:solidFill>
              <a:effectLst/>
              <a:uLnTx/>
              <a:uFillTx/>
              <a:latin typeface="Agency FB" panose="020B0503020202020204" pitchFamily="34" charset="0"/>
              <a:ea typeface="+mj-ea"/>
              <a:cs typeface="+mj-cs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2A9192DE-1B0D-4A1A-9533-BCA8DF125357}"/>
              </a:ext>
            </a:extLst>
          </p:cNvPr>
          <p:cNvSpPr/>
          <p:nvPr/>
        </p:nvSpPr>
        <p:spPr>
          <a:xfrm>
            <a:off x="1160056" y="40602"/>
            <a:ext cx="1419368" cy="504967"/>
          </a:xfrm>
          <a:prstGeom prst="ellipse">
            <a:avLst/>
          </a:prstGeom>
          <a:gradFill flip="none" rotWithShape="1">
            <a:gsLst>
              <a:gs pos="0">
                <a:srgbClr val="FF6600">
                  <a:shade val="30000"/>
                  <a:satMod val="115000"/>
                </a:srgbClr>
              </a:gs>
              <a:gs pos="50000">
                <a:srgbClr val="FF6600">
                  <a:shade val="67500"/>
                  <a:satMod val="115000"/>
                </a:srgbClr>
              </a:gs>
              <a:gs pos="100000">
                <a:srgbClr val="FF6600">
                  <a:shade val="100000"/>
                  <a:satMod val="115000"/>
                </a:srgbClr>
              </a:gs>
            </a:gsLst>
            <a:path path="circle">
              <a:fillToRect r="100000" b="100000"/>
            </a:path>
            <a:tileRect l="-100000" t="-100000"/>
          </a:gra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Begin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DA26734-1B12-4E30-8F2B-953CBC1A1179}"/>
              </a:ext>
            </a:extLst>
          </p:cNvPr>
          <p:cNvSpPr/>
          <p:nvPr/>
        </p:nvSpPr>
        <p:spPr>
          <a:xfrm>
            <a:off x="821171" y="749005"/>
            <a:ext cx="2124703" cy="1078685"/>
          </a:xfrm>
          <a:prstGeom prst="rect">
            <a:avLst/>
          </a:prstGeom>
          <a:gradFill flip="none" rotWithShape="1">
            <a:gsLst>
              <a:gs pos="0">
                <a:srgbClr val="F30BB6">
                  <a:shade val="30000"/>
                  <a:satMod val="115000"/>
                </a:srgbClr>
              </a:gs>
              <a:gs pos="50000">
                <a:srgbClr val="F30BB6">
                  <a:shade val="67500"/>
                  <a:satMod val="115000"/>
                </a:srgbClr>
              </a:gs>
              <a:gs pos="100000">
                <a:srgbClr val="F30BB6">
                  <a:shade val="100000"/>
                  <a:satMod val="115000"/>
                </a:srgbClr>
              </a:gs>
            </a:gsLst>
            <a:lin ang="0" scaled="1"/>
            <a:tileRect/>
          </a:gra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Readings count = 0</a:t>
            </a:r>
          </a:p>
          <a:p>
            <a:pPr algn="ctr"/>
            <a:r>
              <a:rPr lang="en-US" b="1" dirty="0"/>
              <a:t>Time = 0</a:t>
            </a:r>
          </a:p>
          <a:p>
            <a:pPr algn="ctr"/>
            <a:r>
              <a:rPr lang="en-US" b="1" dirty="0"/>
              <a:t>Previous state = “C”</a:t>
            </a:r>
          </a:p>
          <a:p>
            <a:pPr algn="ctr"/>
            <a:r>
              <a:rPr lang="en-US" b="1" dirty="0"/>
              <a:t>Current state =  “C”</a:t>
            </a:r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A240459D-CECB-4C34-A76B-A48EC5D5A0FB}"/>
              </a:ext>
            </a:extLst>
          </p:cNvPr>
          <p:cNvSpPr/>
          <p:nvPr/>
        </p:nvSpPr>
        <p:spPr>
          <a:xfrm>
            <a:off x="867427" y="2100217"/>
            <a:ext cx="2019869" cy="273456"/>
          </a:xfrm>
          <a:prstGeom prst="parallelogram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Get Reading</a:t>
            </a:r>
          </a:p>
        </p:txBody>
      </p:sp>
      <p:sp>
        <p:nvSpPr>
          <p:cNvPr id="8" name="Diamond 7">
            <a:extLst>
              <a:ext uri="{FF2B5EF4-FFF2-40B4-BE49-F238E27FC236}">
                <a16:creationId xmlns:a16="http://schemas.microsoft.com/office/drawing/2014/main" id="{AD0CD3AC-36BF-4848-A01E-A484D8949857}"/>
              </a:ext>
            </a:extLst>
          </p:cNvPr>
          <p:cNvSpPr/>
          <p:nvPr/>
        </p:nvSpPr>
        <p:spPr>
          <a:xfrm>
            <a:off x="435873" y="2697136"/>
            <a:ext cx="2867736" cy="1218063"/>
          </a:xfrm>
          <a:prstGeom prst="diamond">
            <a:avLst/>
          </a:prstGeom>
          <a:gradFill flip="none" rotWithShape="1">
            <a:gsLst>
              <a:gs pos="0">
                <a:srgbClr val="0CA429">
                  <a:shade val="30000"/>
                  <a:satMod val="115000"/>
                </a:srgbClr>
              </a:gs>
              <a:gs pos="50000">
                <a:srgbClr val="0CA429">
                  <a:shade val="67500"/>
                  <a:satMod val="115000"/>
                </a:srgbClr>
              </a:gs>
              <a:gs pos="100000">
                <a:srgbClr val="0CA429">
                  <a:shade val="100000"/>
                  <a:satMod val="115000"/>
                </a:srgbClr>
              </a:gs>
            </a:gsLst>
            <a:lin ang="10800000" scaled="1"/>
            <a:tileRect/>
          </a:gra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EA3B496-69E4-4B64-BEAF-6508FBC17059}"/>
              </a:ext>
            </a:extLst>
          </p:cNvPr>
          <p:cNvSpPr/>
          <p:nvPr/>
        </p:nvSpPr>
        <p:spPr>
          <a:xfrm>
            <a:off x="307072" y="2764525"/>
            <a:ext cx="3125337" cy="8529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If</a:t>
            </a:r>
          </a:p>
          <a:p>
            <a:pPr algn="ctr"/>
            <a:r>
              <a:rPr lang="en-US" b="1" dirty="0"/>
              <a:t>Reading &gt; Threshold 1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85A3C80-327F-42FF-B4A5-0CEE4E813393}"/>
              </a:ext>
            </a:extLst>
          </p:cNvPr>
          <p:cNvSpPr/>
          <p:nvPr/>
        </p:nvSpPr>
        <p:spPr>
          <a:xfrm>
            <a:off x="888640" y="4143630"/>
            <a:ext cx="1965278" cy="423080"/>
          </a:xfrm>
          <a:prstGeom prst="rect">
            <a:avLst/>
          </a:prstGeom>
          <a:gradFill flip="none" rotWithShape="1">
            <a:gsLst>
              <a:gs pos="0">
                <a:srgbClr val="F30BB6">
                  <a:shade val="30000"/>
                  <a:satMod val="115000"/>
                </a:srgbClr>
              </a:gs>
              <a:gs pos="50000">
                <a:srgbClr val="F30BB6">
                  <a:shade val="67500"/>
                  <a:satMod val="115000"/>
                </a:srgbClr>
              </a:gs>
              <a:gs pos="100000">
                <a:srgbClr val="F30BB6">
                  <a:shade val="100000"/>
                  <a:satMod val="115000"/>
                </a:srgbClr>
              </a:gs>
            </a:gsLst>
            <a:lin ang="5400000" scaled="1"/>
            <a:tileRect/>
          </a:gra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Readings count ++</a:t>
            </a:r>
          </a:p>
        </p:txBody>
      </p:sp>
      <p:sp>
        <p:nvSpPr>
          <p:cNvPr id="12" name="Diamond 11">
            <a:extLst>
              <a:ext uri="{FF2B5EF4-FFF2-40B4-BE49-F238E27FC236}">
                <a16:creationId xmlns:a16="http://schemas.microsoft.com/office/drawing/2014/main" id="{8073B32C-605D-4B89-91D5-21226A5800E1}"/>
              </a:ext>
            </a:extLst>
          </p:cNvPr>
          <p:cNvSpPr/>
          <p:nvPr/>
        </p:nvSpPr>
        <p:spPr>
          <a:xfrm>
            <a:off x="463169" y="4846657"/>
            <a:ext cx="2867736" cy="1218063"/>
          </a:xfrm>
          <a:prstGeom prst="diamond">
            <a:avLst/>
          </a:prstGeom>
          <a:gradFill flip="none" rotWithShape="1">
            <a:gsLst>
              <a:gs pos="0">
                <a:srgbClr val="0CA429">
                  <a:shade val="30000"/>
                  <a:satMod val="115000"/>
                </a:srgbClr>
              </a:gs>
              <a:gs pos="50000">
                <a:srgbClr val="0CA429">
                  <a:shade val="67500"/>
                  <a:satMod val="115000"/>
                </a:srgbClr>
              </a:gs>
              <a:gs pos="100000">
                <a:srgbClr val="0CA429">
                  <a:shade val="100000"/>
                  <a:satMod val="115000"/>
                </a:srgbClr>
              </a:gs>
            </a:gsLst>
            <a:lin ang="10800000" scaled="1"/>
            <a:tileRect/>
          </a:gra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91334FB-FA0E-42A5-875C-6AEA07517EB8}"/>
              </a:ext>
            </a:extLst>
          </p:cNvPr>
          <p:cNvSpPr/>
          <p:nvPr/>
        </p:nvSpPr>
        <p:spPr>
          <a:xfrm>
            <a:off x="334368" y="4968632"/>
            <a:ext cx="3125337" cy="8529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If</a:t>
            </a:r>
          </a:p>
          <a:p>
            <a:pPr algn="ctr"/>
            <a:r>
              <a:rPr lang="en-US" b="1" dirty="0"/>
              <a:t>Time &gt; 1s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30BBC05-479E-4E60-A265-A05F78B18B68}"/>
              </a:ext>
            </a:extLst>
          </p:cNvPr>
          <p:cNvSpPr/>
          <p:nvPr/>
        </p:nvSpPr>
        <p:spPr>
          <a:xfrm>
            <a:off x="3953409" y="5244148"/>
            <a:ext cx="1965278" cy="423080"/>
          </a:xfrm>
          <a:prstGeom prst="rect">
            <a:avLst/>
          </a:prstGeom>
          <a:gradFill flip="none" rotWithShape="1">
            <a:gsLst>
              <a:gs pos="0">
                <a:srgbClr val="F30BB6">
                  <a:shade val="30000"/>
                  <a:satMod val="115000"/>
                </a:srgbClr>
              </a:gs>
              <a:gs pos="50000">
                <a:srgbClr val="F30BB6">
                  <a:shade val="67500"/>
                  <a:satMod val="115000"/>
                </a:srgbClr>
              </a:gs>
              <a:gs pos="100000">
                <a:srgbClr val="F30BB6">
                  <a:shade val="100000"/>
                  <a:satMod val="115000"/>
                </a:srgbClr>
              </a:gs>
            </a:gsLst>
            <a:lin ang="2700000" scaled="1"/>
            <a:tileRect/>
          </a:gra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Time += 10ms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1D032D3-FF79-4DB3-AA3C-887AB7045F03}"/>
              </a:ext>
            </a:extLst>
          </p:cNvPr>
          <p:cNvSpPr/>
          <p:nvPr/>
        </p:nvSpPr>
        <p:spPr>
          <a:xfrm>
            <a:off x="88080" y="6287688"/>
            <a:ext cx="4212501" cy="423080"/>
          </a:xfrm>
          <a:prstGeom prst="rect">
            <a:avLst/>
          </a:prstGeom>
          <a:gradFill flip="none" rotWithShape="1">
            <a:gsLst>
              <a:gs pos="0">
                <a:srgbClr val="F30BB6">
                  <a:shade val="30000"/>
                  <a:satMod val="115000"/>
                </a:srgbClr>
              </a:gs>
              <a:gs pos="50000">
                <a:srgbClr val="F30BB6">
                  <a:shade val="67500"/>
                  <a:satMod val="115000"/>
                </a:srgbClr>
              </a:gs>
              <a:gs pos="100000">
                <a:srgbClr val="F30BB6">
                  <a:shade val="100000"/>
                  <a:satMod val="115000"/>
                </a:srgbClr>
              </a:gs>
            </a:gsLst>
            <a:lin ang="13500000" scaled="1"/>
            <a:tileRect/>
          </a:gra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Readings density (R) = readings count / 1s</a:t>
            </a:r>
          </a:p>
        </p:txBody>
      </p:sp>
      <p:sp>
        <p:nvSpPr>
          <p:cNvPr id="16" name="Diamond 15">
            <a:extLst>
              <a:ext uri="{FF2B5EF4-FFF2-40B4-BE49-F238E27FC236}">
                <a16:creationId xmlns:a16="http://schemas.microsoft.com/office/drawing/2014/main" id="{5753DA4F-AA15-45F2-B02C-122E7D0363AE}"/>
              </a:ext>
            </a:extLst>
          </p:cNvPr>
          <p:cNvSpPr/>
          <p:nvPr/>
        </p:nvSpPr>
        <p:spPr>
          <a:xfrm>
            <a:off x="6797682" y="388129"/>
            <a:ext cx="2307326" cy="1218063"/>
          </a:xfrm>
          <a:prstGeom prst="diamond">
            <a:avLst/>
          </a:prstGeom>
          <a:gradFill flip="none" rotWithShape="1">
            <a:gsLst>
              <a:gs pos="0">
                <a:srgbClr val="0CA429">
                  <a:shade val="30000"/>
                  <a:satMod val="115000"/>
                </a:srgbClr>
              </a:gs>
              <a:gs pos="50000">
                <a:srgbClr val="0CA429">
                  <a:shade val="67500"/>
                  <a:satMod val="115000"/>
                </a:srgbClr>
              </a:gs>
              <a:gs pos="100000">
                <a:srgbClr val="0CA429">
                  <a:shade val="100000"/>
                  <a:satMod val="115000"/>
                </a:srgbClr>
              </a:gs>
            </a:gsLst>
            <a:lin ang="10800000" scaled="1"/>
            <a:tileRect/>
          </a:gra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9548736-9DEB-42D8-94C4-0E3F66189F84}"/>
              </a:ext>
            </a:extLst>
          </p:cNvPr>
          <p:cNvSpPr/>
          <p:nvPr/>
        </p:nvSpPr>
        <p:spPr>
          <a:xfrm>
            <a:off x="6395926" y="412217"/>
            <a:ext cx="3125337" cy="8529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If</a:t>
            </a:r>
          </a:p>
          <a:p>
            <a:pPr algn="ctr"/>
            <a:r>
              <a:rPr lang="en-US" b="1" dirty="0"/>
              <a:t> R &gt; Threshold 2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E8D66F4-F2A9-4FEA-A5FF-EFE9C4A87CF0}"/>
              </a:ext>
            </a:extLst>
          </p:cNvPr>
          <p:cNvSpPr/>
          <p:nvPr/>
        </p:nvSpPr>
        <p:spPr>
          <a:xfrm>
            <a:off x="9417983" y="689307"/>
            <a:ext cx="2703584" cy="639523"/>
          </a:xfrm>
          <a:prstGeom prst="rect">
            <a:avLst/>
          </a:prstGeom>
          <a:gradFill flip="none" rotWithShape="1">
            <a:gsLst>
              <a:gs pos="0">
                <a:srgbClr val="F30BB6">
                  <a:shade val="30000"/>
                  <a:satMod val="115000"/>
                </a:srgbClr>
              </a:gs>
              <a:gs pos="50000">
                <a:srgbClr val="F30BB6">
                  <a:shade val="67500"/>
                  <a:satMod val="115000"/>
                </a:srgbClr>
              </a:gs>
              <a:gs pos="100000">
                <a:srgbClr val="F30BB6">
                  <a:shade val="100000"/>
                  <a:satMod val="115000"/>
                </a:srgbClr>
              </a:gs>
            </a:gsLst>
            <a:lin ang="16200000" scaled="1"/>
            <a:tileRect/>
          </a:gra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Prev. state = Current state</a:t>
            </a:r>
          </a:p>
          <a:p>
            <a:pPr algn="ctr"/>
            <a:r>
              <a:rPr lang="en-US" b="1" dirty="0"/>
              <a:t>Current state = “O”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EC31B90-9093-49B0-8F7A-47D95F2A6D56}"/>
              </a:ext>
            </a:extLst>
          </p:cNvPr>
          <p:cNvSpPr/>
          <p:nvPr/>
        </p:nvSpPr>
        <p:spPr>
          <a:xfrm>
            <a:off x="6632572" y="1965274"/>
            <a:ext cx="2665659" cy="731861"/>
          </a:xfrm>
          <a:prstGeom prst="rect">
            <a:avLst/>
          </a:prstGeom>
          <a:gradFill flip="none" rotWithShape="1">
            <a:gsLst>
              <a:gs pos="0">
                <a:srgbClr val="F30BB6">
                  <a:shade val="30000"/>
                  <a:satMod val="115000"/>
                </a:srgbClr>
              </a:gs>
              <a:gs pos="50000">
                <a:srgbClr val="F30BB6">
                  <a:shade val="67500"/>
                  <a:satMod val="115000"/>
                </a:srgbClr>
              </a:gs>
              <a:gs pos="100000">
                <a:srgbClr val="F30BB6">
                  <a:shade val="100000"/>
                  <a:satMod val="115000"/>
                </a:srgbClr>
              </a:gs>
            </a:gsLst>
            <a:lin ang="5400000" scaled="1"/>
            <a:tileRect/>
          </a:gra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Prev. state = Current state</a:t>
            </a:r>
          </a:p>
          <a:p>
            <a:pPr algn="ctr"/>
            <a:r>
              <a:rPr lang="en-US" b="1" dirty="0"/>
              <a:t>Current state = “C”</a:t>
            </a:r>
          </a:p>
        </p:txBody>
      </p:sp>
      <p:sp>
        <p:nvSpPr>
          <p:cNvPr id="20" name="Diamond 19">
            <a:extLst>
              <a:ext uri="{FF2B5EF4-FFF2-40B4-BE49-F238E27FC236}">
                <a16:creationId xmlns:a16="http://schemas.microsoft.com/office/drawing/2014/main" id="{83C22E81-2C2E-4172-91BD-4FFD41D5494F}"/>
              </a:ext>
            </a:extLst>
          </p:cNvPr>
          <p:cNvSpPr/>
          <p:nvPr/>
        </p:nvSpPr>
        <p:spPr>
          <a:xfrm>
            <a:off x="6569233" y="3096385"/>
            <a:ext cx="2957537" cy="1461121"/>
          </a:xfrm>
          <a:prstGeom prst="diamond">
            <a:avLst/>
          </a:prstGeom>
          <a:gradFill flip="none" rotWithShape="1">
            <a:gsLst>
              <a:gs pos="0">
                <a:srgbClr val="0CA429">
                  <a:shade val="30000"/>
                  <a:satMod val="115000"/>
                </a:srgbClr>
              </a:gs>
              <a:gs pos="50000">
                <a:srgbClr val="0CA429">
                  <a:shade val="67500"/>
                  <a:satMod val="115000"/>
                </a:srgbClr>
              </a:gs>
              <a:gs pos="100000">
                <a:srgbClr val="0CA429">
                  <a:shade val="100000"/>
                  <a:satMod val="115000"/>
                </a:srgbClr>
              </a:gs>
            </a:gsLst>
            <a:lin ang="8100000" scaled="1"/>
            <a:tileRect/>
          </a:gra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D7F1BF0-B45B-4C89-B438-78932AEBB39F}"/>
              </a:ext>
            </a:extLst>
          </p:cNvPr>
          <p:cNvSpPr/>
          <p:nvPr/>
        </p:nvSpPr>
        <p:spPr>
          <a:xfrm>
            <a:off x="6485332" y="3233718"/>
            <a:ext cx="3125337" cy="8529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If</a:t>
            </a:r>
          </a:p>
          <a:p>
            <a:pPr algn="ctr"/>
            <a:r>
              <a:rPr lang="en-US" b="1" dirty="0"/>
              <a:t> Prev. state = “C” and </a:t>
            </a:r>
          </a:p>
          <a:p>
            <a:pPr algn="ctr"/>
            <a:r>
              <a:rPr lang="en-US" b="1" dirty="0"/>
              <a:t>Current state = “O”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2C8812E-838C-4200-BD6F-7E9CC8D90D92}"/>
              </a:ext>
            </a:extLst>
          </p:cNvPr>
          <p:cNvSpPr/>
          <p:nvPr/>
        </p:nvSpPr>
        <p:spPr>
          <a:xfrm>
            <a:off x="7249606" y="5548631"/>
            <a:ext cx="1664284" cy="504967"/>
          </a:xfrm>
          <a:prstGeom prst="ellipse">
            <a:avLst/>
          </a:prstGeom>
          <a:gradFill flip="none" rotWithShape="1">
            <a:gsLst>
              <a:gs pos="0">
                <a:srgbClr val="FF6600">
                  <a:shade val="30000"/>
                  <a:satMod val="115000"/>
                </a:srgbClr>
              </a:gs>
              <a:gs pos="50000">
                <a:srgbClr val="FF6600">
                  <a:shade val="67500"/>
                  <a:satMod val="115000"/>
                </a:srgbClr>
              </a:gs>
              <a:gs pos="100000">
                <a:srgbClr val="FF6600">
                  <a:shade val="100000"/>
                  <a:satMod val="115000"/>
                </a:srgbClr>
              </a:gs>
            </a:gsLst>
            <a:lin ang="0" scaled="1"/>
            <a:tileRect/>
          </a:gra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End (GO!)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ABA5082-0FAC-4CEF-A885-79F0C67D15CF}"/>
              </a:ext>
            </a:extLst>
          </p:cNvPr>
          <p:cNvSpPr/>
          <p:nvPr/>
        </p:nvSpPr>
        <p:spPr>
          <a:xfrm>
            <a:off x="7072707" y="4859631"/>
            <a:ext cx="1965278" cy="423080"/>
          </a:xfrm>
          <a:prstGeom prst="rect">
            <a:avLst/>
          </a:prstGeom>
          <a:gradFill flip="none" rotWithShape="1">
            <a:gsLst>
              <a:gs pos="0">
                <a:srgbClr val="F30BB6">
                  <a:shade val="30000"/>
                  <a:satMod val="115000"/>
                </a:srgbClr>
              </a:gs>
              <a:gs pos="50000">
                <a:srgbClr val="F30BB6">
                  <a:shade val="67500"/>
                  <a:satMod val="115000"/>
                </a:srgbClr>
              </a:gs>
              <a:gs pos="100000">
                <a:srgbClr val="F30BB6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Delay = 1s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6A11D04-F8C7-4305-94C7-D97687B806C1}"/>
              </a:ext>
            </a:extLst>
          </p:cNvPr>
          <p:cNvCxnSpPr>
            <a:cxnSpLocks/>
            <a:stCxn id="3" idx="4"/>
          </p:cNvCxnSpPr>
          <p:nvPr/>
        </p:nvCxnSpPr>
        <p:spPr>
          <a:xfrm>
            <a:off x="1869740" y="545569"/>
            <a:ext cx="3" cy="240795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6590D4B-F324-4B78-AE9C-F433CA507301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 flipH="1">
            <a:off x="1877362" y="1827690"/>
            <a:ext cx="6161" cy="272527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72C4422-D8F3-42FA-8A7D-225C519F9B4D}"/>
              </a:ext>
            </a:extLst>
          </p:cNvPr>
          <p:cNvCxnSpPr>
            <a:cxnSpLocks/>
            <a:stCxn id="7" idx="4"/>
            <a:endCxn id="8" idx="0"/>
          </p:cNvCxnSpPr>
          <p:nvPr/>
        </p:nvCxnSpPr>
        <p:spPr>
          <a:xfrm flipH="1">
            <a:off x="1869741" y="2373673"/>
            <a:ext cx="7621" cy="323463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5F86700-ACBE-4A1F-9234-10DD2E137E02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1869741" y="3915199"/>
            <a:ext cx="2" cy="266414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E788FF2-F993-4D76-8396-0139067F0428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1865899" y="4566710"/>
            <a:ext cx="5380" cy="272301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DD5DFB5-57B2-4CF2-967C-C17D599237CB}"/>
              </a:ext>
            </a:extLst>
          </p:cNvPr>
          <p:cNvCxnSpPr/>
          <p:nvPr/>
        </p:nvCxnSpPr>
        <p:spPr>
          <a:xfrm>
            <a:off x="1910681" y="6065746"/>
            <a:ext cx="3" cy="23201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07FCDB56-5A5A-4629-8CB3-33A77AA33876}"/>
              </a:ext>
            </a:extLst>
          </p:cNvPr>
          <p:cNvSpPr/>
          <p:nvPr/>
        </p:nvSpPr>
        <p:spPr>
          <a:xfrm>
            <a:off x="1635900" y="3753132"/>
            <a:ext cx="1022712" cy="4972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Yes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AA85B9D-BCE2-4BCE-B9CF-CA5D8E88CD71}"/>
              </a:ext>
            </a:extLst>
          </p:cNvPr>
          <p:cNvCxnSpPr>
            <a:cxnSpLocks/>
          </p:cNvCxnSpPr>
          <p:nvPr/>
        </p:nvCxnSpPr>
        <p:spPr>
          <a:xfrm flipH="1" flipV="1">
            <a:off x="3332185" y="3306168"/>
            <a:ext cx="727261" cy="18769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445274F1-8FB0-4AC1-952B-D3AEF8B1C515}"/>
              </a:ext>
            </a:extLst>
          </p:cNvPr>
          <p:cNvSpPr/>
          <p:nvPr/>
        </p:nvSpPr>
        <p:spPr>
          <a:xfrm>
            <a:off x="3174871" y="2808885"/>
            <a:ext cx="1022712" cy="4972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No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3F304C8B-38A1-41FA-BA57-339F4E78781C}"/>
              </a:ext>
            </a:extLst>
          </p:cNvPr>
          <p:cNvCxnSpPr>
            <a:stCxn id="12" idx="3"/>
          </p:cNvCxnSpPr>
          <p:nvPr/>
        </p:nvCxnSpPr>
        <p:spPr>
          <a:xfrm flipV="1">
            <a:off x="3330905" y="5455688"/>
            <a:ext cx="622504" cy="1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0E6C5946-964A-4F03-96EE-C0A54878CBBD}"/>
              </a:ext>
            </a:extLst>
          </p:cNvPr>
          <p:cNvSpPr/>
          <p:nvPr/>
        </p:nvSpPr>
        <p:spPr>
          <a:xfrm>
            <a:off x="3036734" y="4958405"/>
            <a:ext cx="1022712" cy="4972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No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0CEFBC74-EFC2-4E20-B80A-B56206F0DCA2}"/>
              </a:ext>
            </a:extLst>
          </p:cNvPr>
          <p:cNvCxnSpPr>
            <a:cxnSpLocks/>
          </p:cNvCxnSpPr>
          <p:nvPr/>
        </p:nvCxnSpPr>
        <p:spPr>
          <a:xfrm flipV="1">
            <a:off x="5240740" y="2329859"/>
            <a:ext cx="13840" cy="2914289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07E7606E-688B-459B-B8BD-29C03982E698}"/>
              </a:ext>
            </a:extLst>
          </p:cNvPr>
          <p:cNvCxnSpPr/>
          <p:nvPr/>
        </p:nvCxnSpPr>
        <p:spPr>
          <a:xfrm flipH="1">
            <a:off x="2898726" y="2358434"/>
            <a:ext cx="2374904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3ED35CD6-EC8A-4EE3-9BA7-94B717ED8E61}"/>
              </a:ext>
            </a:extLst>
          </p:cNvPr>
          <p:cNvSpPr/>
          <p:nvPr/>
        </p:nvSpPr>
        <p:spPr>
          <a:xfrm>
            <a:off x="1936776" y="5844223"/>
            <a:ext cx="1022712" cy="4972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Yes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22126F19-A01F-445D-96E3-83D2DEAB1C58}"/>
              </a:ext>
            </a:extLst>
          </p:cNvPr>
          <p:cNvCxnSpPr>
            <a:cxnSpLocks/>
          </p:cNvCxnSpPr>
          <p:nvPr/>
        </p:nvCxnSpPr>
        <p:spPr>
          <a:xfrm flipH="1">
            <a:off x="4300582" y="6500222"/>
            <a:ext cx="2074460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63C0803B-02FB-46A3-8986-C5C0070E1930}"/>
              </a:ext>
            </a:extLst>
          </p:cNvPr>
          <p:cNvCxnSpPr>
            <a:cxnSpLocks/>
          </p:cNvCxnSpPr>
          <p:nvPr/>
        </p:nvCxnSpPr>
        <p:spPr>
          <a:xfrm flipV="1">
            <a:off x="6360967" y="139836"/>
            <a:ext cx="14075" cy="6360912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E5DC7F51-CDC5-4BB4-B160-5DC9B2535766}"/>
              </a:ext>
            </a:extLst>
          </p:cNvPr>
          <p:cNvCxnSpPr>
            <a:cxnSpLocks/>
          </p:cNvCxnSpPr>
          <p:nvPr/>
        </p:nvCxnSpPr>
        <p:spPr>
          <a:xfrm flipH="1" flipV="1">
            <a:off x="6351442" y="130311"/>
            <a:ext cx="1590378" cy="5551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96B44424-AB47-4DA3-8E3E-0B11FBD1AFB2}"/>
              </a:ext>
            </a:extLst>
          </p:cNvPr>
          <p:cNvCxnSpPr>
            <a:cxnSpLocks/>
          </p:cNvCxnSpPr>
          <p:nvPr/>
        </p:nvCxnSpPr>
        <p:spPr>
          <a:xfrm>
            <a:off x="7951345" y="106268"/>
            <a:ext cx="0" cy="315425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4DECE2E0-A4B9-45A4-A9E9-DDD8CCDB9842}"/>
              </a:ext>
            </a:extLst>
          </p:cNvPr>
          <p:cNvCxnSpPr>
            <a:cxnSpLocks/>
          </p:cNvCxnSpPr>
          <p:nvPr/>
        </p:nvCxnSpPr>
        <p:spPr>
          <a:xfrm flipV="1">
            <a:off x="9098658" y="975073"/>
            <a:ext cx="300096" cy="22088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CC319C84-33D8-4320-96CD-1CFC123573B6}"/>
              </a:ext>
            </a:extLst>
          </p:cNvPr>
          <p:cNvCxnSpPr>
            <a:stCxn id="16" idx="2"/>
          </p:cNvCxnSpPr>
          <p:nvPr/>
        </p:nvCxnSpPr>
        <p:spPr>
          <a:xfrm>
            <a:off x="7951345" y="1606192"/>
            <a:ext cx="0" cy="353129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6EB97627-1EB9-474C-B9CD-98880992FA53}"/>
              </a:ext>
            </a:extLst>
          </p:cNvPr>
          <p:cNvCxnSpPr>
            <a:cxnSpLocks/>
          </p:cNvCxnSpPr>
          <p:nvPr/>
        </p:nvCxnSpPr>
        <p:spPr>
          <a:xfrm>
            <a:off x="8039731" y="2672075"/>
            <a:ext cx="3597" cy="463329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tangle 75">
            <a:extLst>
              <a:ext uri="{FF2B5EF4-FFF2-40B4-BE49-F238E27FC236}">
                <a16:creationId xmlns:a16="http://schemas.microsoft.com/office/drawing/2014/main" id="{B4EBCF4F-15CA-4652-BCB6-E7F49D37AD8F}"/>
              </a:ext>
            </a:extLst>
          </p:cNvPr>
          <p:cNvSpPr/>
          <p:nvPr/>
        </p:nvSpPr>
        <p:spPr>
          <a:xfrm>
            <a:off x="7853993" y="1445116"/>
            <a:ext cx="1022712" cy="4972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Yes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B57229B2-0044-47AB-8946-A20347BEA3C1}"/>
              </a:ext>
            </a:extLst>
          </p:cNvPr>
          <p:cNvSpPr/>
          <p:nvPr/>
        </p:nvSpPr>
        <p:spPr>
          <a:xfrm>
            <a:off x="8688149" y="501983"/>
            <a:ext cx="1022712" cy="4972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No</a:t>
            </a:r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4FCBACE5-A52D-4070-BE54-8CDEA212AD5F}"/>
              </a:ext>
            </a:extLst>
          </p:cNvPr>
          <p:cNvCxnSpPr>
            <a:cxnSpLocks/>
          </p:cNvCxnSpPr>
          <p:nvPr/>
        </p:nvCxnSpPr>
        <p:spPr>
          <a:xfrm>
            <a:off x="10777182" y="1329370"/>
            <a:ext cx="0" cy="157419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72498C2D-A709-433B-8982-F44A5DB9193C}"/>
              </a:ext>
            </a:extLst>
          </p:cNvPr>
          <p:cNvCxnSpPr>
            <a:cxnSpLocks/>
          </p:cNvCxnSpPr>
          <p:nvPr/>
        </p:nvCxnSpPr>
        <p:spPr>
          <a:xfrm flipH="1">
            <a:off x="8078208" y="2870955"/>
            <a:ext cx="2698974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A53802F7-E4C7-4712-B9A0-D0C7823160AC}"/>
              </a:ext>
            </a:extLst>
          </p:cNvPr>
          <p:cNvCxnSpPr>
            <a:cxnSpLocks/>
            <a:endCxn id="24" idx="0"/>
          </p:cNvCxnSpPr>
          <p:nvPr/>
        </p:nvCxnSpPr>
        <p:spPr>
          <a:xfrm>
            <a:off x="8039731" y="4537809"/>
            <a:ext cx="15615" cy="321822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ectangle 84">
            <a:extLst>
              <a:ext uri="{FF2B5EF4-FFF2-40B4-BE49-F238E27FC236}">
                <a16:creationId xmlns:a16="http://schemas.microsoft.com/office/drawing/2014/main" id="{75573A92-C6B3-4A69-8A98-C582CBD0B542}"/>
              </a:ext>
            </a:extLst>
          </p:cNvPr>
          <p:cNvSpPr/>
          <p:nvPr/>
        </p:nvSpPr>
        <p:spPr>
          <a:xfrm>
            <a:off x="7898062" y="4437941"/>
            <a:ext cx="1022712" cy="4972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Yes</a:t>
            </a: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32F756D8-7B77-4B7B-8DEA-4D65B0A3F3F7}"/>
              </a:ext>
            </a:extLst>
          </p:cNvPr>
          <p:cNvCxnSpPr>
            <a:cxnSpLocks/>
            <a:endCxn id="23" idx="0"/>
          </p:cNvCxnSpPr>
          <p:nvPr/>
        </p:nvCxnSpPr>
        <p:spPr>
          <a:xfrm>
            <a:off x="8076872" y="5282785"/>
            <a:ext cx="4876" cy="265846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097D884F-836B-44D5-B5C2-4D47CA85D9B8}"/>
              </a:ext>
            </a:extLst>
          </p:cNvPr>
          <p:cNvCxnSpPr/>
          <p:nvPr/>
        </p:nvCxnSpPr>
        <p:spPr>
          <a:xfrm flipH="1">
            <a:off x="837127" y="27296"/>
            <a:ext cx="22680" cy="370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D6E78C56-FCB6-4166-87E5-8D8887561516}"/>
              </a:ext>
            </a:extLst>
          </p:cNvPr>
          <p:cNvCxnSpPr>
            <a:cxnSpLocks/>
          </p:cNvCxnSpPr>
          <p:nvPr/>
        </p:nvCxnSpPr>
        <p:spPr>
          <a:xfrm flipH="1">
            <a:off x="2946610" y="2138854"/>
            <a:ext cx="2848883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Rectangle 100">
            <a:extLst>
              <a:ext uri="{FF2B5EF4-FFF2-40B4-BE49-F238E27FC236}">
                <a16:creationId xmlns:a16="http://schemas.microsoft.com/office/drawing/2014/main" id="{76767C2C-E918-4B9B-921C-FA8AD1DA819A}"/>
              </a:ext>
            </a:extLst>
          </p:cNvPr>
          <p:cNvSpPr/>
          <p:nvPr/>
        </p:nvSpPr>
        <p:spPr>
          <a:xfrm>
            <a:off x="5575875" y="3404223"/>
            <a:ext cx="1022712" cy="4972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No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5197DA65-9056-46B3-A702-365C823520B9}"/>
              </a:ext>
            </a:extLst>
          </p:cNvPr>
          <p:cNvSpPr/>
          <p:nvPr/>
        </p:nvSpPr>
        <p:spPr>
          <a:xfrm>
            <a:off x="10093222" y="5455688"/>
            <a:ext cx="2121017" cy="8947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Algorithm</a:t>
            </a:r>
          </a:p>
        </p:txBody>
      </p: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B7844C4A-C9DE-4F9F-BEDF-2AAD68451F1C}"/>
              </a:ext>
            </a:extLst>
          </p:cNvPr>
          <p:cNvCxnSpPr>
            <a:cxnSpLocks/>
          </p:cNvCxnSpPr>
          <p:nvPr/>
        </p:nvCxnSpPr>
        <p:spPr>
          <a:xfrm>
            <a:off x="5782614" y="2110279"/>
            <a:ext cx="0" cy="1683366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E43B03CA-E7D0-4B9D-AC0C-2633E66ED30F}"/>
              </a:ext>
            </a:extLst>
          </p:cNvPr>
          <p:cNvCxnSpPr>
            <a:cxnSpLocks/>
          </p:cNvCxnSpPr>
          <p:nvPr/>
        </p:nvCxnSpPr>
        <p:spPr>
          <a:xfrm flipH="1" flipV="1">
            <a:off x="5750685" y="3799816"/>
            <a:ext cx="773740" cy="4726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70CCA03-A450-44D2-B8DA-7E3049017193}"/>
              </a:ext>
            </a:extLst>
          </p:cNvPr>
          <p:cNvCxnSpPr>
            <a:cxnSpLocks/>
          </p:cNvCxnSpPr>
          <p:nvPr/>
        </p:nvCxnSpPr>
        <p:spPr>
          <a:xfrm>
            <a:off x="4059446" y="3306167"/>
            <a:ext cx="0" cy="1431931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6B36F14-3CED-46BA-8B6B-788B4D46D3FD}"/>
              </a:ext>
            </a:extLst>
          </p:cNvPr>
          <p:cNvCxnSpPr/>
          <p:nvPr/>
        </p:nvCxnSpPr>
        <p:spPr>
          <a:xfrm flipH="1">
            <a:off x="2003188" y="4738098"/>
            <a:ext cx="2056258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66305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5"/>
          <p:cNvSpPr txBox="1">
            <a:spLocks noGrp="1"/>
          </p:cNvSpPr>
          <p:nvPr>
            <p:ph type="body" idx="1"/>
          </p:nvPr>
        </p:nvSpPr>
        <p:spPr>
          <a:xfrm>
            <a:off x="386794" y="283307"/>
            <a:ext cx="11377576" cy="6375070"/>
          </a:xfrm>
          <a:prstGeom prst="rect">
            <a:avLst/>
          </a:prstGeom>
          <a:solidFill>
            <a:srgbClr val="0C343D">
              <a:alpha val="56699"/>
            </a:srgbClr>
          </a:solidFill>
        </p:spPr>
        <p:txBody>
          <a:bodyPr spcFirstLastPara="1" vert="horz" wrap="square" lIns="312000" tIns="312000" rIns="312000" bIns="121900" rtlCol="0" anchor="t" anchorCtr="0">
            <a:noAutofit/>
          </a:bodyPr>
          <a:lstStyle/>
          <a:p>
            <a:pPr marL="0" indent="0">
              <a:buNone/>
            </a:pPr>
            <a:r>
              <a:rPr lang="en-US" sz="3200" b="1" dirty="0">
                <a:solidFill>
                  <a:srgbClr val="FFFF00"/>
                </a:solidFill>
                <a:latin typeface="Bahnschrift Light" panose="020B0502040204020203" pitchFamily="34" charset="0"/>
              </a:rPr>
              <a:t>Hardware Design Phase</a:t>
            </a:r>
          </a:p>
          <a:p>
            <a:pPr marL="0" indent="0">
              <a:buNone/>
            </a:pPr>
            <a:endParaRPr lang="en-US" sz="2800" b="1" dirty="0">
              <a:latin typeface="Bahnschrift Light" panose="020B0502040204020203" pitchFamily="34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F3F3F3"/>
                </a:solidFill>
              </a:rPr>
              <a:t>	</a:t>
            </a:r>
          </a:p>
          <a:p>
            <a:pPr marL="0" indent="0">
              <a:buNone/>
            </a:pPr>
            <a:r>
              <a:rPr lang="en-US" dirty="0"/>
              <a:t>	</a:t>
            </a:r>
            <a:endParaRPr dirty="0">
              <a:solidFill>
                <a:srgbClr val="F3F3F3"/>
              </a:solidFill>
            </a:endParaRPr>
          </a:p>
        </p:txBody>
      </p:sp>
      <p:sp>
        <p:nvSpPr>
          <p:cNvPr id="4" name="Google Shape;109;p25">
            <a:extLst>
              <a:ext uri="{FF2B5EF4-FFF2-40B4-BE49-F238E27FC236}">
                <a16:creationId xmlns:a16="http://schemas.microsoft.com/office/drawing/2014/main" id="{F6D98A62-251C-49F0-BEEA-BC9156BD351F}"/>
              </a:ext>
            </a:extLst>
          </p:cNvPr>
          <p:cNvSpPr txBox="1">
            <a:spLocks/>
          </p:cNvSpPr>
          <p:nvPr/>
        </p:nvSpPr>
        <p:spPr>
          <a:xfrm>
            <a:off x="9209189" y="6067104"/>
            <a:ext cx="4045621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lvl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4000" kern="1200">
                <a:solidFill>
                  <a:srgbClr val="F3F3F3"/>
                </a:solidFill>
                <a:latin typeface="+mj-lt"/>
                <a:ea typeface="+mj-ea"/>
                <a:cs typeface="+mj-c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4000">
                <a:solidFill>
                  <a:srgbClr val="F3F3F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4000">
                <a:solidFill>
                  <a:srgbClr val="F3F3F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4000">
                <a:solidFill>
                  <a:srgbClr val="F3F3F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4000">
                <a:solidFill>
                  <a:srgbClr val="F3F3F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4000">
                <a:solidFill>
                  <a:srgbClr val="F3F3F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4000">
                <a:solidFill>
                  <a:srgbClr val="F3F3F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4000">
                <a:solidFill>
                  <a:srgbClr val="F3F3F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4000">
                <a:solidFill>
                  <a:srgbClr val="F3F3F3"/>
                </a:solidFill>
              </a:defRPr>
            </a:lvl9pPr>
          </a:lstStyle>
          <a:p>
            <a:r>
              <a:rPr lang="en-US" sz="2400" b="1" dirty="0">
                <a:latin typeface="Agency FB" panose="020B0503020202020204" pitchFamily="34" charset="0"/>
              </a:rPr>
              <a:t>Team </a:t>
            </a:r>
            <a:r>
              <a:rPr lang="en-US" sz="3200" b="1" dirty="0">
                <a:solidFill>
                  <a:srgbClr val="FF0000"/>
                </a:solidFill>
                <a:latin typeface="Agency FB" panose="020B0503020202020204" pitchFamily="34" charset="0"/>
              </a:rPr>
              <a:t>X</a:t>
            </a:r>
            <a:r>
              <a:rPr lang="en-US" sz="2400" b="1" dirty="0">
                <a:latin typeface="Agency FB" panose="020B0503020202020204" pitchFamily="34" charset="0"/>
              </a:rPr>
              <a:t>- Tumbler</a:t>
            </a:r>
          </a:p>
          <a:p>
            <a:r>
              <a:rPr lang="en-US" sz="1600" b="1" dirty="0">
                <a:latin typeface="Agency FB" panose="020B0503020202020204" pitchFamily="34" charset="0"/>
              </a:rPr>
              <a:t>13.06.2020</a:t>
            </a:r>
            <a:endParaRPr lang="en-US" sz="2400" b="1" dirty="0">
              <a:latin typeface="Agency FB" panose="020B0503020202020204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E4FF872-C623-4625-8ECF-2FB138C15D18}"/>
              </a:ext>
            </a:extLst>
          </p:cNvPr>
          <p:cNvGrpSpPr/>
          <p:nvPr/>
        </p:nvGrpSpPr>
        <p:grpSpPr>
          <a:xfrm>
            <a:off x="2244117" y="1282936"/>
            <a:ext cx="7250807" cy="5169188"/>
            <a:chOff x="2450178" y="1279716"/>
            <a:chExt cx="7250807" cy="5169188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CABB40E6-AED1-4F01-93E2-FE14C674DC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50178" y="1279716"/>
              <a:ext cx="7250807" cy="5169188"/>
            </a:xfrm>
            <a:prstGeom prst="round2DiagRect">
              <a:avLst>
                <a:gd name="adj1" fmla="val 16667"/>
                <a:gd name="adj2" fmla="val 0"/>
              </a:avLst>
            </a:prstGeom>
            <a:ln w="88900" cap="sq">
              <a:solidFill>
                <a:srgbClr val="FFFFFF"/>
              </a:solidFill>
              <a:miter lim="800000"/>
            </a:ln>
            <a:effectLst>
              <a:outerShdw blurRad="254000" algn="tl" rotWithShape="0">
                <a:srgbClr val="000000">
                  <a:alpha val="43000"/>
                </a:srgbClr>
              </a:outerShdw>
            </a:effectLst>
          </p:spPr>
        </p:pic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446659F4-6247-48C2-AA8F-F8803D552678}"/>
                </a:ext>
              </a:extLst>
            </p:cNvPr>
            <p:cNvCxnSpPr/>
            <p:nvPr/>
          </p:nvCxnSpPr>
          <p:spPr>
            <a:xfrm>
              <a:off x="6049823" y="4610637"/>
              <a:ext cx="0" cy="1262130"/>
            </a:xfrm>
            <a:prstGeom prst="straightConnector1">
              <a:avLst/>
            </a:prstGeom>
            <a:ln w="57150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60B01F1-26FD-4DCD-9588-D1908082A20F}"/>
                </a:ext>
              </a:extLst>
            </p:cNvPr>
            <p:cNvSpPr/>
            <p:nvPr/>
          </p:nvSpPr>
          <p:spPr>
            <a:xfrm>
              <a:off x="4159876" y="5262751"/>
              <a:ext cx="1480579" cy="63106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b="1" dirty="0">
                  <a:solidFill>
                    <a:srgbClr val="FF0000"/>
                  </a:solidFill>
                </a:rPr>
                <a:t>3 cm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93149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4"/>
          <p:cNvSpPr txBox="1">
            <a:spLocks noGrp="1"/>
          </p:cNvSpPr>
          <p:nvPr>
            <p:ph type="ctrTitle"/>
          </p:nvPr>
        </p:nvSpPr>
        <p:spPr>
          <a:xfrm>
            <a:off x="2690937" y="109181"/>
            <a:ext cx="8757206" cy="1792939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-US" dirty="0">
                <a:latin typeface="Rajdhani"/>
                <a:ea typeface="Rajdhani"/>
                <a:cs typeface="Rajdhani"/>
                <a:sym typeface="Rajdhani"/>
              </a:rPr>
              <a:t>Thank You!</a:t>
            </a:r>
            <a:endParaRPr dirty="0">
              <a:latin typeface="Rajdhani"/>
              <a:ea typeface="Rajdhani"/>
              <a:cs typeface="Rajdhani"/>
              <a:sym typeface="Rajdhani"/>
            </a:endParaRPr>
          </a:p>
        </p:txBody>
      </p:sp>
      <p:cxnSp>
        <p:nvCxnSpPr>
          <p:cNvPr id="6" name="Google Shape;177;p30">
            <a:extLst>
              <a:ext uri="{FF2B5EF4-FFF2-40B4-BE49-F238E27FC236}">
                <a16:creationId xmlns:a16="http://schemas.microsoft.com/office/drawing/2014/main" id="{EC09488A-1D5C-401A-B619-631F44514F74}"/>
              </a:ext>
            </a:extLst>
          </p:cNvPr>
          <p:cNvCxnSpPr>
            <a:cxnSpLocks/>
          </p:cNvCxnSpPr>
          <p:nvPr/>
        </p:nvCxnSpPr>
        <p:spPr>
          <a:xfrm>
            <a:off x="2948025" y="1711052"/>
            <a:ext cx="5631869" cy="0"/>
          </a:xfrm>
          <a:prstGeom prst="straightConnector1">
            <a:avLst/>
          </a:prstGeom>
          <a:ln>
            <a:headEnd type="oval" w="med" len="med"/>
            <a:tailEnd type="oval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9B37200F-5F31-49CE-8945-04AE97AEDF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5827972"/>
              </p:ext>
            </p:extLst>
          </p:nvPr>
        </p:nvGraphicFramePr>
        <p:xfrm>
          <a:off x="1840932" y="2361063"/>
          <a:ext cx="8128000" cy="3780366"/>
        </p:xfrm>
        <a:graphic>
          <a:graphicData uri="http://schemas.openxmlformats.org/drawingml/2006/table">
            <a:tbl>
              <a:tblPr firstRow="1" bandRow="1">
                <a:tableStyleId>{8FD4443E-F989-4FC4-A0C8-D5A2AF1F390B}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3010279240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682239427"/>
                    </a:ext>
                  </a:extLst>
                </a:gridCol>
              </a:tblGrid>
              <a:tr h="477731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2"/>
                          </a:solidFill>
                        </a:rPr>
                        <a:t>Task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2"/>
                          </a:solidFill>
                        </a:rPr>
                        <a:t>Person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3446151"/>
                  </a:ext>
                </a:extLst>
              </a:tr>
              <a:tr h="54597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2"/>
                          </a:solidFill>
                        </a:rPr>
                        <a:t>Line Following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1" dirty="0">
                          <a:solidFill>
                            <a:schemeClr val="tx2"/>
                          </a:solidFill>
                        </a:rPr>
                        <a:t>T. A. D. S. </a:t>
                      </a:r>
                      <a:r>
                        <a:rPr lang="en-US" b="1" dirty="0" err="1">
                          <a:solidFill>
                            <a:schemeClr val="tx2"/>
                          </a:solidFill>
                        </a:rPr>
                        <a:t>Tennakoon</a:t>
                      </a:r>
                      <a:endParaRPr lang="en-US" b="1" dirty="0">
                        <a:solidFill>
                          <a:schemeClr val="tx2"/>
                        </a:solidFill>
                      </a:endParaRPr>
                    </a:p>
                    <a:p>
                      <a:pPr algn="l"/>
                      <a:r>
                        <a:rPr lang="en-US" b="1" dirty="0">
                          <a:solidFill>
                            <a:schemeClr val="tx2"/>
                          </a:solidFill>
                        </a:rPr>
                        <a:t>180639P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6673760"/>
                  </a:ext>
                </a:extLst>
              </a:tr>
              <a:tr h="54597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2"/>
                          </a:solidFill>
                        </a:rPr>
                        <a:t>Wall Following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1" dirty="0">
                          <a:solidFill>
                            <a:schemeClr val="tx2"/>
                          </a:solidFill>
                        </a:rPr>
                        <a:t>H. A. D. G. </a:t>
                      </a:r>
                      <a:r>
                        <a:rPr lang="en-US" b="1" dirty="0" err="1">
                          <a:solidFill>
                            <a:schemeClr val="tx2"/>
                          </a:solidFill>
                        </a:rPr>
                        <a:t>Hettiarachchi</a:t>
                      </a:r>
                      <a:endParaRPr lang="en-US" b="1" dirty="0">
                        <a:solidFill>
                          <a:schemeClr val="tx2"/>
                        </a:solidFill>
                      </a:endParaRPr>
                    </a:p>
                    <a:p>
                      <a:pPr algn="l"/>
                      <a:r>
                        <a:rPr lang="en-US" b="1" dirty="0">
                          <a:solidFill>
                            <a:schemeClr val="tx2"/>
                          </a:solidFill>
                        </a:rPr>
                        <a:t>180236D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7385977"/>
                  </a:ext>
                </a:extLst>
              </a:tr>
              <a:tr h="54597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2"/>
                          </a:solidFill>
                        </a:rPr>
                        <a:t>Color Detection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1" dirty="0">
                          <a:solidFill>
                            <a:schemeClr val="tx2"/>
                          </a:solidFill>
                        </a:rPr>
                        <a:t>D. N. R. Dissanayake</a:t>
                      </a:r>
                    </a:p>
                    <a:p>
                      <a:pPr algn="l"/>
                      <a:r>
                        <a:rPr lang="en-US" b="1" dirty="0">
                          <a:solidFill>
                            <a:schemeClr val="tx2"/>
                          </a:solidFill>
                        </a:rPr>
                        <a:t>180153U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0342422"/>
                  </a:ext>
                </a:extLst>
              </a:tr>
              <a:tr h="54597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2"/>
                          </a:solidFill>
                        </a:rPr>
                        <a:t>Ramp Area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1" dirty="0">
                          <a:solidFill>
                            <a:schemeClr val="tx2"/>
                          </a:solidFill>
                        </a:rPr>
                        <a:t>N. G. K. M. </a:t>
                      </a:r>
                      <a:r>
                        <a:rPr lang="en-US" b="1" dirty="0" err="1">
                          <a:solidFill>
                            <a:schemeClr val="tx2"/>
                          </a:solidFill>
                        </a:rPr>
                        <a:t>Dayasekara</a:t>
                      </a:r>
                      <a:endParaRPr lang="en-US" b="1" dirty="0">
                        <a:solidFill>
                          <a:schemeClr val="tx2"/>
                        </a:solidFill>
                      </a:endParaRPr>
                    </a:p>
                    <a:p>
                      <a:pPr algn="l"/>
                      <a:r>
                        <a:rPr lang="en-US" b="1" dirty="0">
                          <a:solidFill>
                            <a:schemeClr val="tx2"/>
                          </a:solidFill>
                        </a:rPr>
                        <a:t>180112U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4123437"/>
                  </a:ext>
                </a:extLst>
              </a:tr>
              <a:tr h="54597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2"/>
                          </a:solidFill>
                        </a:rPr>
                        <a:t>Gates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1" dirty="0">
                          <a:solidFill>
                            <a:schemeClr val="tx2"/>
                          </a:solidFill>
                        </a:rPr>
                        <a:t>M. M. C. J. </a:t>
                      </a:r>
                      <a:r>
                        <a:rPr lang="en-US" b="1" dirty="0" err="1">
                          <a:solidFill>
                            <a:schemeClr val="tx2"/>
                          </a:solidFill>
                        </a:rPr>
                        <a:t>Bandara</a:t>
                      </a:r>
                      <a:endParaRPr lang="en-US" b="1" dirty="0">
                        <a:solidFill>
                          <a:schemeClr val="tx2"/>
                        </a:solidFill>
                      </a:endParaRPr>
                    </a:p>
                    <a:p>
                      <a:pPr algn="l"/>
                      <a:r>
                        <a:rPr lang="en-US" b="1" dirty="0">
                          <a:solidFill>
                            <a:schemeClr val="tx2"/>
                          </a:solidFill>
                        </a:rPr>
                        <a:t>180065C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9555848"/>
                  </a:ext>
                </a:extLst>
              </a:tr>
            </a:tbl>
          </a:graphicData>
        </a:graphic>
      </p:graphicFrame>
      <p:sp>
        <p:nvSpPr>
          <p:cNvPr id="7" name="Google Shape;109;p25">
            <a:extLst>
              <a:ext uri="{FF2B5EF4-FFF2-40B4-BE49-F238E27FC236}">
                <a16:creationId xmlns:a16="http://schemas.microsoft.com/office/drawing/2014/main" id="{40E888DA-11B1-472E-86A9-D63CAAEF34CE}"/>
              </a:ext>
            </a:extLst>
          </p:cNvPr>
          <p:cNvSpPr txBox="1">
            <a:spLocks/>
          </p:cNvSpPr>
          <p:nvPr/>
        </p:nvSpPr>
        <p:spPr>
          <a:xfrm>
            <a:off x="9209189" y="6067104"/>
            <a:ext cx="4045621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lvl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4000" kern="1200">
                <a:solidFill>
                  <a:srgbClr val="F3F3F3"/>
                </a:solidFill>
                <a:latin typeface="+mj-lt"/>
                <a:ea typeface="+mj-ea"/>
                <a:cs typeface="+mj-c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4000">
                <a:solidFill>
                  <a:srgbClr val="F3F3F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4000">
                <a:solidFill>
                  <a:srgbClr val="F3F3F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4000">
                <a:solidFill>
                  <a:srgbClr val="F3F3F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4000">
                <a:solidFill>
                  <a:srgbClr val="F3F3F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4000">
                <a:solidFill>
                  <a:srgbClr val="F3F3F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4000">
                <a:solidFill>
                  <a:srgbClr val="F3F3F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4000">
                <a:solidFill>
                  <a:srgbClr val="F3F3F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4000">
                <a:solidFill>
                  <a:srgbClr val="F3F3F3"/>
                </a:solidFill>
              </a:defRPr>
            </a:lvl9pPr>
          </a:lstStyle>
          <a:p>
            <a:r>
              <a:rPr lang="en-US" sz="2400" b="1" dirty="0">
                <a:latin typeface="Agency FB" panose="020B0503020202020204" pitchFamily="34" charset="0"/>
              </a:rPr>
              <a:t>Team </a:t>
            </a:r>
            <a:r>
              <a:rPr lang="en-US" sz="3200" b="1" dirty="0">
                <a:solidFill>
                  <a:srgbClr val="FF0000"/>
                </a:solidFill>
                <a:latin typeface="Agency FB" panose="020B0503020202020204" pitchFamily="34" charset="0"/>
              </a:rPr>
              <a:t>X</a:t>
            </a:r>
            <a:r>
              <a:rPr lang="en-US" sz="2400" b="1" dirty="0">
                <a:latin typeface="Agency FB" panose="020B0503020202020204" pitchFamily="34" charset="0"/>
              </a:rPr>
              <a:t>- Tumbler</a:t>
            </a:r>
          </a:p>
          <a:p>
            <a:r>
              <a:rPr lang="en-US" sz="1600" b="1" dirty="0">
                <a:latin typeface="Agency FB" panose="020B0503020202020204" pitchFamily="34" charset="0"/>
              </a:rPr>
              <a:t>13.06.2020</a:t>
            </a:r>
            <a:endParaRPr lang="en-US" sz="2400" b="1" dirty="0"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17769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0"/>
          <p:cNvSpPr txBox="1">
            <a:spLocks noGrp="1"/>
          </p:cNvSpPr>
          <p:nvPr>
            <p:ph type="title"/>
          </p:nvPr>
        </p:nvSpPr>
        <p:spPr>
          <a:xfrm>
            <a:off x="956167" y="1800704"/>
            <a:ext cx="5050400" cy="426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 algn="ctr"/>
            <a:r>
              <a:rPr lang="en-US" sz="7200" dirty="0">
                <a:latin typeface="Agency FB" panose="020B0503020202020204" pitchFamily="34" charset="0"/>
              </a:rPr>
              <a:t>Wall Following</a:t>
            </a:r>
            <a:br>
              <a:rPr lang="en-US" sz="7200" dirty="0">
                <a:latin typeface="Agency FB" panose="020B0503020202020204" pitchFamily="34" charset="0"/>
              </a:rPr>
            </a:br>
            <a:r>
              <a:rPr lang="en-US" sz="7200" dirty="0">
                <a:latin typeface="Agency FB" panose="020B0503020202020204" pitchFamily="34" charset="0"/>
              </a:rPr>
              <a:t>Pole Detection </a:t>
            </a:r>
            <a:br>
              <a:rPr lang="en-US" sz="7200" dirty="0">
                <a:latin typeface="Agency FB" panose="020B0503020202020204" pitchFamily="34" charset="0"/>
              </a:rPr>
            </a:br>
            <a:r>
              <a:rPr lang="en-US" sz="7200" dirty="0">
                <a:latin typeface="Agency FB" panose="020B0503020202020204" pitchFamily="34" charset="0"/>
              </a:rPr>
              <a:t>&amp;</a:t>
            </a:r>
            <a:br>
              <a:rPr lang="en-US" sz="7200" dirty="0">
                <a:latin typeface="Agency FB" panose="020B0503020202020204" pitchFamily="34" charset="0"/>
              </a:rPr>
            </a:br>
            <a:r>
              <a:rPr lang="en-US" sz="7200" dirty="0">
                <a:latin typeface="Agency FB" panose="020B0503020202020204" pitchFamily="34" charset="0"/>
              </a:rPr>
              <a:t>Box Detection</a:t>
            </a:r>
            <a:endParaRPr sz="7200" dirty="0">
              <a:latin typeface="Agency FB" panose="020B0503020202020204" pitchFamily="34" charset="0"/>
            </a:endParaRPr>
          </a:p>
        </p:txBody>
      </p:sp>
      <p:sp>
        <p:nvSpPr>
          <p:cNvPr id="175" name="Google Shape;175;p30"/>
          <p:cNvSpPr txBox="1">
            <a:spLocks noGrp="1"/>
          </p:cNvSpPr>
          <p:nvPr>
            <p:ph type="subTitle" idx="1"/>
          </p:nvPr>
        </p:nvSpPr>
        <p:spPr>
          <a:xfrm>
            <a:off x="6612616" y="4316064"/>
            <a:ext cx="4678833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/>
            <a:r>
              <a:rPr lang="en-US" dirty="0"/>
              <a:t>Strategy including sensors, hardware design &amp; Algorithm</a:t>
            </a:r>
            <a:endParaRPr dirty="0"/>
          </a:p>
        </p:txBody>
      </p:sp>
      <p:sp>
        <p:nvSpPr>
          <p:cNvPr id="176" name="Google Shape;176;p30"/>
          <p:cNvSpPr txBox="1">
            <a:spLocks noGrp="1"/>
          </p:cNvSpPr>
          <p:nvPr>
            <p:ph type="title" idx="2"/>
          </p:nvPr>
        </p:nvSpPr>
        <p:spPr>
          <a:xfrm>
            <a:off x="6465560" y="1334833"/>
            <a:ext cx="2702400" cy="2419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>
                <a:latin typeface="Bahnschrift SemiBold Condensed" panose="020B0502040204020203" pitchFamily="34" charset="0"/>
              </a:rPr>
              <a:t>02</a:t>
            </a:r>
            <a:endParaRPr dirty="0">
              <a:latin typeface="Bahnschrift SemiBold Condensed" panose="020B0502040204020203" pitchFamily="34" charset="0"/>
            </a:endParaRPr>
          </a:p>
        </p:txBody>
      </p:sp>
      <p:cxnSp>
        <p:nvCxnSpPr>
          <p:cNvPr id="177" name="Google Shape;177;p30"/>
          <p:cNvCxnSpPr/>
          <p:nvPr/>
        </p:nvCxnSpPr>
        <p:spPr>
          <a:xfrm rot="10800000" flipH="1">
            <a:off x="6668233" y="4148867"/>
            <a:ext cx="4567600" cy="2800"/>
          </a:xfrm>
          <a:prstGeom prst="straightConnector1">
            <a:avLst/>
          </a:prstGeom>
          <a:noFill/>
          <a:ln w="571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6" name="Google Shape;109;p25">
            <a:extLst>
              <a:ext uri="{FF2B5EF4-FFF2-40B4-BE49-F238E27FC236}">
                <a16:creationId xmlns:a16="http://schemas.microsoft.com/office/drawing/2014/main" id="{93C11794-18B3-4E01-9CC7-931F4AECF282}"/>
              </a:ext>
            </a:extLst>
          </p:cNvPr>
          <p:cNvSpPr txBox="1">
            <a:spLocks/>
          </p:cNvSpPr>
          <p:nvPr/>
        </p:nvSpPr>
        <p:spPr>
          <a:xfrm>
            <a:off x="9209189" y="6067104"/>
            <a:ext cx="4045621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lvl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4000" kern="1200">
                <a:solidFill>
                  <a:srgbClr val="F3F3F3"/>
                </a:solidFill>
                <a:latin typeface="+mj-lt"/>
                <a:ea typeface="+mj-ea"/>
                <a:cs typeface="+mj-c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4000">
                <a:solidFill>
                  <a:srgbClr val="F3F3F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4000">
                <a:solidFill>
                  <a:srgbClr val="F3F3F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4000">
                <a:solidFill>
                  <a:srgbClr val="F3F3F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4000">
                <a:solidFill>
                  <a:srgbClr val="F3F3F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4000">
                <a:solidFill>
                  <a:srgbClr val="F3F3F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4000">
                <a:solidFill>
                  <a:srgbClr val="F3F3F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4000">
                <a:solidFill>
                  <a:srgbClr val="F3F3F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4000">
                <a:solidFill>
                  <a:srgbClr val="F3F3F3"/>
                </a:solidFill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Agency FB" panose="020B0503020202020204" pitchFamily="34" charset="0"/>
                <a:ea typeface="+mj-ea"/>
                <a:cs typeface="+mj-cs"/>
              </a:rPr>
              <a:t>Team 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gency FB" panose="020B0503020202020204" pitchFamily="34" charset="0"/>
                <a:ea typeface="+mj-ea"/>
                <a:cs typeface="+mj-cs"/>
              </a:rPr>
              <a:t>X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Agency FB" panose="020B0503020202020204" pitchFamily="34" charset="0"/>
                <a:ea typeface="+mj-ea"/>
                <a:cs typeface="+mj-cs"/>
              </a:rPr>
              <a:t>- Tumbler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Agency FB" panose="020B0503020202020204" pitchFamily="34" charset="0"/>
                <a:ea typeface="+mj-ea"/>
                <a:cs typeface="+mj-cs"/>
              </a:rPr>
              <a:t>13.06.2020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F3F3F3"/>
              </a:solidFill>
              <a:effectLst/>
              <a:uLnTx/>
              <a:uFillTx/>
              <a:latin typeface="Agency FB" panose="020B0503020202020204" pitchFamily="34" charset="0"/>
              <a:ea typeface="+mj-ea"/>
              <a:cs typeface="+mj-c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10;p25">
            <a:extLst>
              <a:ext uri="{FF2B5EF4-FFF2-40B4-BE49-F238E27FC236}">
                <a16:creationId xmlns:a16="http://schemas.microsoft.com/office/drawing/2014/main" id="{64F3555C-2D4D-4118-B638-119C44DD60BF}"/>
              </a:ext>
            </a:extLst>
          </p:cNvPr>
          <p:cNvSpPr txBox="1">
            <a:spLocks/>
          </p:cNvSpPr>
          <p:nvPr/>
        </p:nvSpPr>
        <p:spPr>
          <a:xfrm>
            <a:off x="407212" y="338573"/>
            <a:ext cx="11377576" cy="6180854"/>
          </a:xfrm>
          <a:prstGeom prst="rect">
            <a:avLst/>
          </a:prstGeom>
          <a:solidFill>
            <a:srgbClr val="0C343D">
              <a:alpha val="56699"/>
            </a:srgbClr>
          </a:solidFill>
        </p:spPr>
        <p:txBody>
          <a:bodyPr spcFirstLastPara="1" vert="horz" wrap="square" lIns="312000" tIns="312000" rIns="312000" bIns="121900" rtlCol="0" anchor="t" anchorCtr="0">
            <a:noAutofit/>
          </a:bodyPr>
          <a:lstStyle>
            <a:lvl1pPr marL="609585" lvl="0" indent="-39792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Arial" panose="020B0604020202020204" pitchFamily="34" charset="0"/>
              <a:buAutoNum type="arabicPeriod"/>
              <a:defRPr sz="1733" kern="1200">
                <a:solidFill>
                  <a:srgbClr val="F3F3F3"/>
                </a:solidFill>
                <a:latin typeface="+mn-lt"/>
                <a:ea typeface="+mn-ea"/>
                <a:cs typeface="+mn-cs"/>
              </a:defRPr>
            </a:lvl1pPr>
            <a:lvl2pPr marL="1219170" lvl="1" indent="-3979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 pitchFamily="34" charset="0"/>
              <a:buAutoNum type="alphaLcPeriod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754" lvl="2" indent="-3979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 pitchFamily="34" charset="0"/>
              <a:buAutoNum type="romanLcPeriod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38339" lvl="3" indent="-3979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 pitchFamily="34" charset="0"/>
              <a:buAutoNum type="arabicPeriod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7924" lvl="4" indent="-3979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 pitchFamily="34" charset="0"/>
              <a:buAutoNum type="alphaLcPeriod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57509" lvl="5" indent="-3979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 pitchFamily="34" charset="0"/>
              <a:buAutoNum type="romanLcPeriod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67093" lvl="6" indent="-3979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 pitchFamily="34" charset="0"/>
              <a:buAutoNum type="arabicPeriod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678" lvl="7" indent="-3979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 pitchFamily="34" charset="0"/>
              <a:buAutoNum type="alphaLcPeriod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263" lvl="8" indent="-3979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2133"/>
              </a:spcAft>
              <a:buClr>
                <a:srgbClr val="000000"/>
              </a:buClr>
              <a:buSzPts val="1100"/>
              <a:buFont typeface="Arial" panose="020B0604020202020204" pitchFamily="34" charset="0"/>
              <a:buAutoNum type="romanLcPeriod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	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	</a:t>
            </a:r>
          </a:p>
        </p:txBody>
      </p:sp>
      <p:sp>
        <p:nvSpPr>
          <p:cNvPr id="109" name="Google Shape;109;p25"/>
          <p:cNvSpPr txBox="1">
            <a:spLocks noGrp="1"/>
          </p:cNvSpPr>
          <p:nvPr>
            <p:ph type="title"/>
          </p:nvPr>
        </p:nvSpPr>
        <p:spPr>
          <a:xfrm>
            <a:off x="960001" y="338573"/>
            <a:ext cx="102720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-US" dirty="0">
                <a:solidFill>
                  <a:srgbClr val="FFFF00"/>
                </a:solidFill>
                <a:latin typeface="Arial Black" panose="020B0A04020102020204" pitchFamily="34" charset="0"/>
              </a:rPr>
              <a:t>Wall Following &amp; Pole Detection</a:t>
            </a:r>
            <a:endParaRPr b="1" dirty="0">
              <a:solidFill>
                <a:srgbClr val="FFFF00"/>
              </a:solidFill>
              <a:latin typeface="Arial Black" panose="020B0A04020102020204" pitchFamily="34" charset="0"/>
            </a:endParaRPr>
          </a:p>
        </p:txBody>
      </p:sp>
      <p:sp>
        <p:nvSpPr>
          <p:cNvPr id="110" name="Google Shape;110;p25"/>
          <p:cNvSpPr txBox="1">
            <a:spLocks noGrp="1"/>
          </p:cNvSpPr>
          <p:nvPr>
            <p:ph type="body" idx="1"/>
          </p:nvPr>
        </p:nvSpPr>
        <p:spPr>
          <a:xfrm>
            <a:off x="591511" y="1102173"/>
            <a:ext cx="11377576" cy="5417254"/>
          </a:xfrm>
          <a:prstGeom prst="rect">
            <a:avLst/>
          </a:prstGeom>
          <a:noFill/>
        </p:spPr>
        <p:txBody>
          <a:bodyPr spcFirstLastPara="1" vert="horz" wrap="square" lIns="312000" tIns="312000" rIns="312000" bIns="121900" rtlCol="0" anchor="t" anchorCtr="0">
            <a:noAutofit/>
          </a:bodyPr>
          <a:lstStyle/>
          <a:p>
            <a:pPr marL="0" indent="0">
              <a:buClr>
                <a:srgbClr val="C00000"/>
              </a:buClr>
              <a:buNone/>
            </a:pPr>
            <a:r>
              <a:rPr lang="en-US" sz="2400" b="1" dirty="0">
                <a:solidFill>
                  <a:srgbClr val="FFFF00"/>
                </a:solidFill>
              </a:rPr>
              <a:t>[]</a:t>
            </a:r>
            <a:r>
              <a:rPr lang="en-US" sz="2800" b="1" dirty="0">
                <a:solidFill>
                  <a:srgbClr val="FFFF00"/>
                </a:solidFill>
              </a:rPr>
              <a:t> </a:t>
            </a:r>
            <a:r>
              <a:rPr lang="en-US" sz="2400" b="1" dirty="0">
                <a:solidFill>
                  <a:srgbClr val="FFFF00"/>
                </a:solidFill>
              </a:rPr>
              <a:t>   </a:t>
            </a:r>
            <a:r>
              <a:rPr lang="en-US" sz="2400" b="1" dirty="0"/>
              <a:t>Two Ultra Sonic (SRF 05) sensors are used.</a:t>
            </a:r>
          </a:p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Ø"/>
            </a:pPr>
            <a:endParaRPr lang="en-US" dirty="0">
              <a:solidFill>
                <a:srgbClr val="F3F3F3"/>
              </a:solidFill>
            </a:endParaRPr>
          </a:p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Ø"/>
            </a:pPr>
            <a:endParaRPr lang="en-US" dirty="0">
              <a:solidFill>
                <a:srgbClr val="F3F3F3"/>
              </a:solidFill>
            </a:endParaRPr>
          </a:p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Ø"/>
            </a:pPr>
            <a:endParaRPr lang="en-US" dirty="0">
              <a:solidFill>
                <a:srgbClr val="F3F3F3"/>
              </a:solidFill>
            </a:endParaRPr>
          </a:p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Ø"/>
            </a:pPr>
            <a:endParaRPr lang="en-US" dirty="0">
              <a:solidFill>
                <a:srgbClr val="F3F3F3"/>
              </a:solidFill>
            </a:endParaRPr>
          </a:p>
          <a:p>
            <a:pPr marL="0" indent="0">
              <a:buClr>
                <a:srgbClr val="C00000"/>
              </a:buClr>
              <a:buNone/>
            </a:pPr>
            <a:endParaRPr lang="en-US" dirty="0"/>
          </a:p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Ø"/>
            </a:pPr>
            <a:endParaRPr lang="en-US" dirty="0">
              <a:solidFill>
                <a:srgbClr val="F3F3F3"/>
              </a:solidFill>
            </a:endParaRPr>
          </a:p>
          <a:p>
            <a:pPr marL="0" indent="0">
              <a:buClr>
                <a:srgbClr val="C00000"/>
              </a:buClr>
              <a:buNone/>
            </a:pPr>
            <a:r>
              <a:rPr lang="en-US" sz="2400" b="1" dirty="0">
                <a:solidFill>
                  <a:srgbClr val="FFFF00"/>
                </a:solidFill>
              </a:rPr>
              <a:t>[]</a:t>
            </a:r>
            <a:r>
              <a:rPr lang="en-US" sz="2400" b="1" dirty="0"/>
              <a:t>   Uses time of flight principle</a:t>
            </a:r>
          </a:p>
          <a:p>
            <a:pPr marL="0" indent="0">
              <a:buClr>
                <a:srgbClr val="C00000"/>
              </a:buClr>
              <a:buNone/>
            </a:pPr>
            <a:r>
              <a:rPr lang="en-US" sz="2400" b="1" dirty="0">
                <a:solidFill>
                  <a:srgbClr val="FFFF00"/>
                </a:solidFill>
              </a:rPr>
              <a:t>[]   </a:t>
            </a:r>
            <a:r>
              <a:rPr lang="en-US" sz="2400" b="1" dirty="0"/>
              <a:t>Has a good accuracy </a:t>
            </a:r>
            <a:r>
              <a:rPr lang="en-US" sz="2400" b="1" dirty="0">
                <a:sym typeface="Wingdings" panose="05000000000000000000" pitchFamily="2" charset="2"/>
              </a:rPr>
              <a:t></a:t>
            </a:r>
            <a:r>
              <a:rPr lang="en-US" sz="2400" b="1" dirty="0"/>
              <a:t> enough for our purpose</a:t>
            </a:r>
          </a:p>
          <a:p>
            <a:pPr marL="0" indent="0">
              <a:buClr>
                <a:srgbClr val="C00000"/>
              </a:buClr>
              <a:buNone/>
            </a:pPr>
            <a:r>
              <a:rPr lang="en-US" sz="2400" b="1" dirty="0">
                <a:solidFill>
                  <a:srgbClr val="FFFF00"/>
                </a:solidFill>
              </a:rPr>
              <a:t>[]</a:t>
            </a:r>
            <a:r>
              <a:rPr lang="en-US" sz="2400" b="1" dirty="0">
                <a:solidFill>
                  <a:srgbClr val="F3F3F3"/>
                </a:solidFill>
              </a:rPr>
              <a:t>   Cheap</a:t>
            </a:r>
          </a:p>
          <a:p>
            <a:pPr marL="0" indent="0">
              <a:buClr>
                <a:srgbClr val="C00000"/>
              </a:buClr>
              <a:buNone/>
            </a:pPr>
            <a:r>
              <a:rPr lang="en-US" sz="2400" b="1" dirty="0">
                <a:solidFill>
                  <a:srgbClr val="FFFF00"/>
                </a:solidFill>
              </a:rPr>
              <a:t>[]  </a:t>
            </a:r>
            <a:r>
              <a:rPr lang="en-US" sz="2400" b="1" dirty="0"/>
              <a:t> Easy to control</a:t>
            </a:r>
          </a:p>
          <a:p>
            <a:pPr marL="0" indent="0">
              <a:buClr>
                <a:srgbClr val="C00000"/>
              </a:buClr>
              <a:buNone/>
            </a:pPr>
            <a:r>
              <a:rPr lang="en-US" sz="2400" b="1" dirty="0">
                <a:solidFill>
                  <a:srgbClr val="FFFF00"/>
                </a:solidFill>
              </a:rPr>
              <a:t>[]   </a:t>
            </a:r>
            <a:r>
              <a:rPr lang="en-US" sz="2400" b="1" dirty="0">
                <a:solidFill>
                  <a:srgbClr val="F3F3F3"/>
                </a:solidFill>
              </a:rPr>
              <a:t>Good range of measuring </a:t>
            </a:r>
            <a:r>
              <a:rPr lang="en-US" sz="2400" b="1" dirty="0">
                <a:solidFill>
                  <a:srgbClr val="F3F3F3"/>
                </a:solidFill>
                <a:sym typeface="Wingdings" panose="05000000000000000000" pitchFamily="2" charset="2"/>
              </a:rPr>
              <a:t> </a:t>
            </a:r>
            <a:r>
              <a:rPr lang="en-US" sz="2400" b="1" dirty="0"/>
              <a:t>Has a range of 3cm to 4m &amp; operate frequency range </a:t>
            </a:r>
          </a:p>
          <a:p>
            <a:pPr marL="0" indent="0">
              <a:buClr>
                <a:srgbClr val="C00000"/>
              </a:buClr>
              <a:buNone/>
            </a:pPr>
            <a:r>
              <a:rPr lang="en-US" sz="2400" b="1" dirty="0"/>
              <a:t>      of 40-60 kHz</a:t>
            </a:r>
            <a:r>
              <a:rPr lang="en-US" sz="2800" b="1" dirty="0"/>
              <a:t>.</a:t>
            </a:r>
            <a:endParaRPr lang="en-US" sz="2400" b="1" dirty="0">
              <a:solidFill>
                <a:srgbClr val="F3F3F3"/>
              </a:solidFill>
            </a:endParaRPr>
          </a:p>
        </p:txBody>
      </p:sp>
      <p:sp>
        <p:nvSpPr>
          <p:cNvPr id="4" name="Google Shape;109;p25">
            <a:extLst>
              <a:ext uri="{FF2B5EF4-FFF2-40B4-BE49-F238E27FC236}">
                <a16:creationId xmlns:a16="http://schemas.microsoft.com/office/drawing/2014/main" id="{F6D98A62-251C-49F0-BEEA-BC9156BD351F}"/>
              </a:ext>
            </a:extLst>
          </p:cNvPr>
          <p:cNvSpPr txBox="1">
            <a:spLocks/>
          </p:cNvSpPr>
          <p:nvPr/>
        </p:nvSpPr>
        <p:spPr>
          <a:xfrm>
            <a:off x="9072712" y="6094400"/>
            <a:ext cx="4045621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lvl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4000" kern="1200">
                <a:solidFill>
                  <a:srgbClr val="F3F3F3"/>
                </a:solidFill>
                <a:latin typeface="+mj-lt"/>
                <a:ea typeface="+mj-ea"/>
                <a:cs typeface="+mj-c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4000">
                <a:solidFill>
                  <a:srgbClr val="F3F3F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4000">
                <a:solidFill>
                  <a:srgbClr val="F3F3F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4000">
                <a:solidFill>
                  <a:srgbClr val="F3F3F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4000">
                <a:solidFill>
                  <a:srgbClr val="F3F3F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4000">
                <a:solidFill>
                  <a:srgbClr val="F3F3F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4000">
                <a:solidFill>
                  <a:srgbClr val="F3F3F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4000">
                <a:solidFill>
                  <a:srgbClr val="F3F3F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4000">
                <a:solidFill>
                  <a:srgbClr val="F3F3F3"/>
                </a:solidFill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Agency FB" panose="020B0503020202020204" pitchFamily="34" charset="0"/>
                <a:ea typeface="+mj-ea"/>
                <a:cs typeface="+mj-cs"/>
              </a:rPr>
              <a:t>Team 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gency FB" panose="020B0503020202020204" pitchFamily="34" charset="0"/>
                <a:ea typeface="+mj-ea"/>
                <a:cs typeface="+mj-cs"/>
              </a:rPr>
              <a:t>X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Agency FB" panose="020B0503020202020204" pitchFamily="34" charset="0"/>
                <a:ea typeface="+mj-ea"/>
                <a:cs typeface="+mj-cs"/>
              </a:rPr>
              <a:t>- Tumbler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Agency FB" panose="020B0503020202020204" pitchFamily="34" charset="0"/>
                <a:ea typeface="+mj-ea"/>
                <a:cs typeface="+mj-cs"/>
              </a:rPr>
              <a:t>13.06.2020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F3F3F3"/>
              </a:solidFill>
              <a:effectLst/>
              <a:uLnTx/>
              <a:uFillTx/>
              <a:latin typeface="Agency FB" panose="020B0503020202020204" pitchFamily="34" charset="0"/>
              <a:ea typeface="+mj-ea"/>
              <a:cs typeface="+mj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623D87C-19F7-4B99-860D-52B47E0D05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1230" y="1986799"/>
            <a:ext cx="2462997" cy="1847248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A3647B5-E0FA-4EB1-A8C9-3F755F6EA3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3504" y="1374048"/>
            <a:ext cx="4123004" cy="3072749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51E5BEA-AA7E-45EE-86A1-1CFECE4EDBA1}"/>
              </a:ext>
            </a:extLst>
          </p:cNvPr>
          <p:cNvCxnSpPr/>
          <p:nvPr/>
        </p:nvCxnSpPr>
        <p:spPr>
          <a:xfrm>
            <a:off x="6414448" y="2552131"/>
            <a:ext cx="1282889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9ACAAA6-1942-4E63-9C8B-8C7D5544FB92}"/>
              </a:ext>
            </a:extLst>
          </p:cNvPr>
          <p:cNvCxnSpPr>
            <a:cxnSpLocks/>
          </p:cNvCxnSpPr>
          <p:nvPr/>
        </p:nvCxnSpPr>
        <p:spPr>
          <a:xfrm flipH="1">
            <a:off x="10495020" y="2552131"/>
            <a:ext cx="1009828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F98B0B7B-DFD9-4580-B252-5CF801DEE018}"/>
              </a:ext>
            </a:extLst>
          </p:cNvPr>
          <p:cNvSpPr/>
          <p:nvPr/>
        </p:nvSpPr>
        <p:spPr>
          <a:xfrm>
            <a:off x="5769587" y="2224584"/>
            <a:ext cx="682388" cy="655093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115F91E-C0D3-4DD1-BB6D-A4D8566BD70E}"/>
              </a:ext>
            </a:extLst>
          </p:cNvPr>
          <p:cNvSpPr/>
          <p:nvPr/>
        </p:nvSpPr>
        <p:spPr>
          <a:xfrm>
            <a:off x="11335829" y="2224583"/>
            <a:ext cx="682388" cy="655093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2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10;p25">
            <a:extLst>
              <a:ext uri="{FF2B5EF4-FFF2-40B4-BE49-F238E27FC236}">
                <a16:creationId xmlns:a16="http://schemas.microsoft.com/office/drawing/2014/main" id="{89871680-27F0-4F84-A4EC-769296CED99A}"/>
              </a:ext>
            </a:extLst>
          </p:cNvPr>
          <p:cNvSpPr txBox="1">
            <a:spLocks/>
          </p:cNvSpPr>
          <p:nvPr/>
        </p:nvSpPr>
        <p:spPr>
          <a:xfrm>
            <a:off x="407212" y="338573"/>
            <a:ext cx="11377576" cy="6180854"/>
          </a:xfrm>
          <a:prstGeom prst="rect">
            <a:avLst/>
          </a:prstGeom>
          <a:solidFill>
            <a:srgbClr val="0C343D">
              <a:alpha val="56699"/>
            </a:srgbClr>
          </a:solidFill>
        </p:spPr>
        <p:txBody>
          <a:bodyPr spcFirstLastPara="1" vert="horz" wrap="square" lIns="312000" tIns="312000" rIns="312000" bIns="121900" rtlCol="0" anchor="t" anchorCtr="0">
            <a:noAutofit/>
          </a:bodyPr>
          <a:lstStyle>
            <a:lvl1pPr marL="609585" lvl="0" indent="-39792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Arial" panose="020B0604020202020204" pitchFamily="34" charset="0"/>
              <a:buAutoNum type="arabicPeriod"/>
              <a:defRPr sz="1733" kern="1200">
                <a:solidFill>
                  <a:srgbClr val="F3F3F3"/>
                </a:solidFill>
                <a:latin typeface="+mn-lt"/>
                <a:ea typeface="+mn-ea"/>
                <a:cs typeface="+mn-cs"/>
              </a:defRPr>
            </a:lvl1pPr>
            <a:lvl2pPr marL="1219170" lvl="1" indent="-3979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 pitchFamily="34" charset="0"/>
              <a:buAutoNum type="alphaLcPeriod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754" lvl="2" indent="-3979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 pitchFamily="34" charset="0"/>
              <a:buAutoNum type="romanLcPeriod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38339" lvl="3" indent="-3979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 pitchFamily="34" charset="0"/>
              <a:buAutoNum type="arabicPeriod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7924" lvl="4" indent="-3979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 pitchFamily="34" charset="0"/>
              <a:buAutoNum type="alphaLcPeriod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57509" lvl="5" indent="-3979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 pitchFamily="34" charset="0"/>
              <a:buAutoNum type="romanLcPeriod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67093" lvl="6" indent="-3979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 pitchFamily="34" charset="0"/>
              <a:buAutoNum type="arabicPeriod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678" lvl="7" indent="-3979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 pitchFamily="34" charset="0"/>
              <a:buAutoNum type="alphaLcPeriod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263" lvl="8" indent="-3979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2133"/>
              </a:spcAft>
              <a:buClr>
                <a:srgbClr val="000000"/>
              </a:buClr>
              <a:buSzPts val="1100"/>
              <a:buFont typeface="Arial" panose="020B0604020202020204" pitchFamily="34" charset="0"/>
              <a:buAutoNum type="romanLcPeriod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	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	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5AE4F34-E19B-4F53-B0B7-65B7F5E956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6854" y="337351"/>
            <a:ext cx="10931856" cy="5974672"/>
          </a:xfrm>
          <a:noFill/>
        </p:spPr>
        <p:txBody>
          <a:bodyPr/>
          <a:lstStyle/>
          <a:p>
            <a:pPr marL="497412" indent="-285750">
              <a:buClr>
                <a:srgbClr val="C00000"/>
              </a:buClr>
              <a:buFont typeface="Wingdings" panose="05000000000000000000" pitchFamily="2" charset="2"/>
              <a:buChar char="ü"/>
            </a:pPr>
            <a:endParaRPr lang="en-US" sz="1800" dirty="0">
              <a:solidFill>
                <a:schemeClr val="bg1"/>
              </a:solidFill>
            </a:endParaRPr>
          </a:p>
          <a:p>
            <a:pPr marL="211662" indent="0" algn="just">
              <a:buClr>
                <a:srgbClr val="C00000"/>
              </a:buClr>
              <a:buNone/>
            </a:pPr>
            <a:r>
              <a:rPr lang="en-US" sz="2000" b="1" dirty="0">
                <a:solidFill>
                  <a:srgbClr val="FFFF00"/>
                </a:solidFill>
              </a:rPr>
              <a:t>[]</a:t>
            </a:r>
            <a:r>
              <a:rPr lang="en-US" sz="2000" dirty="0">
                <a:solidFill>
                  <a:schemeClr val="bg1"/>
                </a:solidFill>
              </a:rPr>
              <a:t>    Calculate the distance between the wall and sensor. As well  used to count the number of poles. </a:t>
            </a:r>
          </a:p>
          <a:p>
            <a:pPr marL="211662" indent="0" algn="just">
              <a:buClr>
                <a:srgbClr val="C00000"/>
              </a:buClr>
              <a:buNone/>
            </a:pPr>
            <a:r>
              <a:rPr lang="en-US" sz="2000" b="1" dirty="0">
                <a:solidFill>
                  <a:srgbClr val="FFFF00"/>
                </a:solidFill>
              </a:rPr>
              <a:t>[] </a:t>
            </a:r>
            <a:r>
              <a:rPr lang="en-US" sz="2000" dirty="0">
                <a:solidFill>
                  <a:schemeClr val="bg1"/>
                </a:solidFill>
              </a:rPr>
              <a:t>   As there are two curved walls, we planned to detect each wall by left/right or using both sensors.</a:t>
            </a:r>
          </a:p>
          <a:p>
            <a:pPr marL="211662" indent="0" algn="just">
              <a:buClr>
                <a:srgbClr val="C00000"/>
              </a:buClr>
              <a:buNone/>
            </a:pPr>
            <a:r>
              <a:rPr lang="en-US" sz="2000" b="1" dirty="0">
                <a:solidFill>
                  <a:srgbClr val="FFFF00"/>
                </a:solidFill>
              </a:rPr>
              <a:t>[] </a:t>
            </a:r>
            <a:r>
              <a:rPr lang="en-US" sz="2000" dirty="0">
                <a:solidFill>
                  <a:schemeClr val="bg1"/>
                </a:solidFill>
              </a:rPr>
              <a:t>   Signals that given by  the sensors are send to the Arduino board and then speeds of motors will be </a:t>
            </a:r>
          </a:p>
          <a:p>
            <a:pPr marL="211662" indent="0" algn="just">
              <a:buClr>
                <a:srgbClr val="C00000"/>
              </a:buClr>
              <a:buNone/>
            </a:pPr>
            <a:r>
              <a:rPr lang="en-US" sz="2000" dirty="0">
                <a:solidFill>
                  <a:schemeClr val="bg1"/>
                </a:solidFill>
              </a:rPr>
              <a:t>       controlled.</a:t>
            </a:r>
          </a:p>
          <a:p>
            <a:pPr marL="211662" indent="0">
              <a:buNone/>
            </a:pPr>
            <a:endParaRPr lang="en-US" sz="1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98A383B-542C-4C86-B18C-26FE84FE48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8172" y="5934100"/>
            <a:ext cx="4041998" cy="963251"/>
          </a:xfrm>
          <a:prstGeom prst="rect">
            <a:avLst/>
          </a:prstGeom>
        </p:spPr>
      </p:pic>
      <p:pic>
        <p:nvPicPr>
          <p:cNvPr id="14" name="Picture 13" descr="A screenshot of a computer&#10;&#10;Description automatically generated">
            <a:extLst>
              <a:ext uri="{FF2B5EF4-FFF2-40B4-BE49-F238E27FC236}">
                <a16:creationId xmlns:a16="http://schemas.microsoft.com/office/drawing/2014/main" id="{699CF408-4457-4701-8C5D-BF5B2B3050B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515" t="20972" r="6251" b="26944"/>
          <a:stretch/>
        </p:blipFill>
        <p:spPr>
          <a:xfrm>
            <a:off x="6989631" y="2162910"/>
            <a:ext cx="3686175" cy="3524435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6" name="Picture 15" descr="A screenshot of a computer&#10;&#10;Description automatically generated">
            <a:extLst>
              <a:ext uri="{FF2B5EF4-FFF2-40B4-BE49-F238E27FC236}">
                <a16:creationId xmlns:a16="http://schemas.microsoft.com/office/drawing/2014/main" id="{BA1AD2A7-CA38-4203-8CFF-25E8486733D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76" t="30972" r="44218" b="24862"/>
          <a:stretch/>
        </p:blipFill>
        <p:spPr>
          <a:xfrm>
            <a:off x="1516194" y="2565986"/>
            <a:ext cx="4535750" cy="2566493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8724068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10;p25">
            <a:extLst>
              <a:ext uri="{FF2B5EF4-FFF2-40B4-BE49-F238E27FC236}">
                <a16:creationId xmlns:a16="http://schemas.microsoft.com/office/drawing/2014/main" id="{66EAB2CB-B1BC-4F7B-A0AC-91180854D9CF}"/>
              </a:ext>
            </a:extLst>
          </p:cNvPr>
          <p:cNvSpPr txBox="1">
            <a:spLocks/>
          </p:cNvSpPr>
          <p:nvPr/>
        </p:nvSpPr>
        <p:spPr>
          <a:xfrm>
            <a:off x="407212" y="338573"/>
            <a:ext cx="11377576" cy="6180854"/>
          </a:xfrm>
          <a:prstGeom prst="rect">
            <a:avLst/>
          </a:prstGeom>
          <a:solidFill>
            <a:srgbClr val="0C343D">
              <a:alpha val="56699"/>
            </a:srgbClr>
          </a:solidFill>
        </p:spPr>
        <p:txBody>
          <a:bodyPr spcFirstLastPara="1" vert="horz" wrap="square" lIns="312000" tIns="312000" rIns="312000" bIns="121900" rtlCol="0" anchor="t" anchorCtr="0">
            <a:noAutofit/>
          </a:bodyPr>
          <a:lstStyle>
            <a:lvl1pPr marL="609585" lvl="0" indent="-39792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Arial" panose="020B0604020202020204" pitchFamily="34" charset="0"/>
              <a:buAutoNum type="arabicPeriod"/>
              <a:defRPr sz="1733" kern="1200">
                <a:solidFill>
                  <a:srgbClr val="F3F3F3"/>
                </a:solidFill>
                <a:latin typeface="+mn-lt"/>
                <a:ea typeface="+mn-ea"/>
                <a:cs typeface="+mn-cs"/>
              </a:defRPr>
            </a:lvl1pPr>
            <a:lvl2pPr marL="1219170" lvl="1" indent="-3979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 pitchFamily="34" charset="0"/>
              <a:buAutoNum type="alphaLcPeriod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754" lvl="2" indent="-3979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 pitchFamily="34" charset="0"/>
              <a:buAutoNum type="romanLcPeriod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38339" lvl="3" indent="-3979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 pitchFamily="34" charset="0"/>
              <a:buAutoNum type="arabicPeriod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7924" lvl="4" indent="-3979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 pitchFamily="34" charset="0"/>
              <a:buAutoNum type="alphaLcPeriod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57509" lvl="5" indent="-3979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 pitchFamily="34" charset="0"/>
              <a:buAutoNum type="romanLcPeriod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67093" lvl="6" indent="-3979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 pitchFamily="34" charset="0"/>
              <a:buAutoNum type="arabicPeriod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678" lvl="7" indent="-3979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 pitchFamily="34" charset="0"/>
              <a:buAutoNum type="alphaLcPeriod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263" lvl="8" indent="-3979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2133"/>
              </a:spcAft>
              <a:buClr>
                <a:srgbClr val="000000"/>
              </a:buClr>
              <a:buSzPts val="1100"/>
              <a:buFont typeface="Arial" panose="020B0604020202020204" pitchFamily="34" charset="0"/>
              <a:buAutoNum type="romanLcPeriod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	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	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563B47F-F4DE-496A-A385-79B40A6D76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2388" y="1536632"/>
            <a:ext cx="10972800" cy="4961821"/>
          </a:xfrm>
          <a:noFill/>
        </p:spPr>
        <p:txBody>
          <a:bodyPr/>
          <a:lstStyle/>
          <a:p>
            <a:pPr marL="211662" indent="0">
              <a:buClr>
                <a:srgbClr val="C00000"/>
              </a:buClr>
              <a:buNone/>
            </a:pPr>
            <a:r>
              <a:rPr lang="en-US" sz="2000" b="1" dirty="0">
                <a:solidFill>
                  <a:srgbClr val="FFFF00"/>
                </a:solidFill>
              </a:rPr>
              <a:t>[] </a:t>
            </a:r>
            <a:r>
              <a:rPr lang="en-US" sz="2000" b="1" dirty="0"/>
              <a:t>   SHARP GP2Y0A21  IR sensor is used</a:t>
            </a:r>
            <a:r>
              <a:rPr lang="en-US" sz="1800" b="1" dirty="0"/>
              <a:t>.</a:t>
            </a:r>
          </a:p>
          <a:p>
            <a:pPr marL="497412" indent="-285750">
              <a:buClr>
                <a:srgbClr val="C00000"/>
              </a:buClr>
              <a:buFont typeface="Wingdings" panose="05000000000000000000" pitchFamily="2" charset="2"/>
              <a:buChar char="Ø"/>
            </a:pPr>
            <a:endParaRPr lang="en-US" sz="1800" b="1" dirty="0"/>
          </a:p>
          <a:p>
            <a:pPr marL="497412" indent="-285750">
              <a:buClr>
                <a:srgbClr val="C00000"/>
              </a:buClr>
              <a:buFont typeface="Wingdings" panose="05000000000000000000" pitchFamily="2" charset="2"/>
              <a:buChar char="Ø"/>
            </a:pPr>
            <a:endParaRPr lang="en-US" sz="1800" b="1" dirty="0"/>
          </a:p>
          <a:p>
            <a:pPr marL="497412" indent="-285750">
              <a:buClr>
                <a:srgbClr val="C00000"/>
              </a:buClr>
              <a:buFont typeface="Wingdings" panose="05000000000000000000" pitchFamily="2" charset="2"/>
              <a:buChar char="Ø"/>
            </a:pPr>
            <a:endParaRPr lang="en-US" sz="1800" b="1" dirty="0"/>
          </a:p>
          <a:p>
            <a:pPr marL="497412" indent="-285750">
              <a:buClr>
                <a:srgbClr val="C00000"/>
              </a:buClr>
              <a:buFont typeface="Wingdings" panose="05000000000000000000" pitchFamily="2" charset="2"/>
              <a:buChar char="Ø"/>
            </a:pPr>
            <a:endParaRPr lang="en-US" sz="1800" b="1" dirty="0"/>
          </a:p>
          <a:p>
            <a:pPr marL="497412" indent="-285750">
              <a:buClr>
                <a:srgbClr val="C00000"/>
              </a:buClr>
              <a:buFont typeface="Wingdings" panose="05000000000000000000" pitchFamily="2" charset="2"/>
              <a:buChar char="Ø"/>
            </a:pPr>
            <a:endParaRPr lang="en-US" sz="1800" b="1" dirty="0"/>
          </a:p>
          <a:p>
            <a:pPr marL="497412" indent="-285750">
              <a:buClr>
                <a:srgbClr val="C00000"/>
              </a:buClr>
              <a:buFont typeface="Wingdings" panose="05000000000000000000" pitchFamily="2" charset="2"/>
              <a:buChar char="Ø"/>
            </a:pPr>
            <a:endParaRPr lang="en-US" sz="1800" b="1" dirty="0"/>
          </a:p>
          <a:p>
            <a:pPr marL="497412" indent="-285750">
              <a:buClr>
                <a:srgbClr val="C00000"/>
              </a:buClr>
              <a:buFont typeface="Wingdings" panose="05000000000000000000" pitchFamily="2" charset="2"/>
              <a:buChar char="Ø"/>
            </a:pPr>
            <a:endParaRPr lang="en-US" sz="1800" b="1" dirty="0"/>
          </a:p>
          <a:p>
            <a:pPr marL="211662" indent="0">
              <a:buClr>
                <a:srgbClr val="C00000"/>
              </a:buClr>
              <a:buNone/>
            </a:pPr>
            <a:endParaRPr lang="en-US" sz="1800" b="1" dirty="0"/>
          </a:p>
          <a:p>
            <a:pPr marL="211662" indent="0">
              <a:buClr>
                <a:srgbClr val="C00000"/>
              </a:buClr>
              <a:buNone/>
            </a:pPr>
            <a:r>
              <a:rPr lang="en-US" sz="2000" b="1" dirty="0">
                <a:solidFill>
                  <a:srgbClr val="FFFF00"/>
                </a:solidFill>
              </a:rPr>
              <a:t>I </a:t>
            </a:r>
            <a:r>
              <a:rPr lang="en-US" sz="2000" b="1" dirty="0"/>
              <a:t>    Uses incident angle principle</a:t>
            </a:r>
          </a:p>
          <a:p>
            <a:pPr marL="211662" indent="0">
              <a:buClr>
                <a:srgbClr val="C00000"/>
              </a:buClr>
              <a:buNone/>
            </a:pPr>
            <a:r>
              <a:rPr lang="en-US" sz="2000" b="1" dirty="0">
                <a:solidFill>
                  <a:srgbClr val="FFFF00"/>
                </a:solidFill>
              </a:rPr>
              <a:t>II</a:t>
            </a:r>
            <a:r>
              <a:rPr lang="en-US" sz="2000" b="1" dirty="0"/>
              <a:t>    More accurate</a:t>
            </a:r>
          </a:p>
          <a:p>
            <a:pPr marL="211662" indent="0">
              <a:buClr>
                <a:srgbClr val="C00000"/>
              </a:buClr>
              <a:buNone/>
            </a:pPr>
            <a:r>
              <a:rPr lang="en-US" sz="2000" b="1" dirty="0">
                <a:solidFill>
                  <a:srgbClr val="FFFF00"/>
                </a:solidFill>
              </a:rPr>
              <a:t>III</a:t>
            </a:r>
            <a:r>
              <a:rPr lang="en-US" sz="2000" b="1" dirty="0"/>
              <a:t>   High speed response rate</a:t>
            </a:r>
          </a:p>
          <a:p>
            <a:pPr marL="211662" indent="0">
              <a:buClr>
                <a:srgbClr val="C00000"/>
              </a:buClr>
              <a:buNone/>
            </a:pPr>
            <a:endParaRPr lang="en-US" sz="2000" b="1" dirty="0"/>
          </a:p>
          <a:p>
            <a:pPr marL="211662" indent="0">
              <a:buClr>
                <a:srgbClr val="C00000"/>
              </a:buClr>
              <a:buNone/>
            </a:pPr>
            <a:r>
              <a:rPr lang="en-US" sz="2000" b="1" dirty="0">
                <a:solidFill>
                  <a:srgbClr val="FFFF00"/>
                </a:solidFill>
              </a:rPr>
              <a:t>[]</a:t>
            </a:r>
            <a:r>
              <a:rPr lang="en-US" sz="2000" b="1" dirty="0"/>
              <a:t>     The sensor reading will be used to calculate the specific distance between the robot and the box </a:t>
            </a:r>
          </a:p>
          <a:p>
            <a:pPr marL="211662" indent="0">
              <a:buClr>
                <a:srgbClr val="C00000"/>
              </a:buClr>
              <a:buNone/>
            </a:pPr>
            <a:r>
              <a:rPr lang="en-US" sz="2000" b="1" dirty="0"/>
              <a:t>        where the robot will have to stop for color detection task.</a:t>
            </a:r>
          </a:p>
          <a:p>
            <a:pPr marL="211662" indent="0">
              <a:buClr>
                <a:srgbClr val="C00000"/>
              </a:buClr>
              <a:buNone/>
            </a:pPr>
            <a:r>
              <a:rPr lang="en-US" sz="2000" b="1" dirty="0">
                <a:solidFill>
                  <a:srgbClr val="FFFF00"/>
                </a:solidFill>
              </a:rPr>
              <a:t>[]</a:t>
            </a:r>
            <a:r>
              <a:rPr lang="en-US" sz="2000" b="1" dirty="0"/>
              <a:t>    IR sensors measures infrared light radiating from objects in its field of view</a:t>
            </a:r>
            <a:r>
              <a:rPr lang="en-US" sz="2000" dirty="0"/>
              <a:t>. </a:t>
            </a:r>
          </a:p>
          <a:p>
            <a:pPr marL="497412" indent="-285750">
              <a:buClr>
                <a:srgbClr val="C00000"/>
              </a:buClr>
              <a:buFont typeface="Wingdings" panose="05000000000000000000" pitchFamily="2" charset="2"/>
              <a:buChar char="Ø"/>
            </a:pPr>
            <a:endParaRPr lang="en-US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F46B0C8-D42B-4C7D-9DF4-EA9ABAC26E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639" y="445277"/>
            <a:ext cx="10272000" cy="763600"/>
          </a:xfrm>
        </p:spPr>
        <p:txBody>
          <a:bodyPr/>
          <a:lstStyle/>
          <a:p>
            <a:r>
              <a:rPr lang="en-US" dirty="0">
                <a:solidFill>
                  <a:srgbClr val="FFFF00"/>
                </a:solidFill>
                <a:latin typeface="Arial Black" panose="020B0A04020102020204" pitchFamily="34" charset="0"/>
              </a:rPr>
              <a:t>Box Detection</a:t>
            </a:r>
            <a:br>
              <a:rPr lang="en-US" sz="1400" dirty="0">
                <a:solidFill>
                  <a:srgbClr val="FFFF00"/>
                </a:solidFill>
              </a:rPr>
            </a:b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6" name="Picture 5" descr="A picture containing black, sitting, television, room&#10;&#10;Description automatically generated">
            <a:extLst>
              <a:ext uri="{FF2B5EF4-FFF2-40B4-BE49-F238E27FC236}">
                <a16:creationId xmlns:a16="http://schemas.microsoft.com/office/drawing/2014/main" id="{3D7FDBE4-310A-4685-A347-CF3F2EA895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9413" y="2192141"/>
            <a:ext cx="2587841" cy="1715464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C9BCDFA-DFFA-440E-B556-8D7A37C7D6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7640" y="5947174"/>
            <a:ext cx="4041998" cy="963251"/>
          </a:xfrm>
          <a:prstGeom prst="rect">
            <a:avLst/>
          </a:prstGeom>
        </p:spPr>
      </p:pic>
      <p:pic>
        <p:nvPicPr>
          <p:cNvPr id="9" name="Picture 8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B8E36E7E-394D-4A38-8A38-37565DD3428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16" t="33333" r="50000" b="40058"/>
          <a:stretch/>
        </p:blipFill>
        <p:spPr>
          <a:xfrm>
            <a:off x="5718412" y="1623745"/>
            <a:ext cx="3027089" cy="255247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158337D8-5F8F-4909-9A5E-FBACDEFEFCE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906" t="37875" r="35503" b="30083"/>
          <a:stretch/>
        </p:blipFill>
        <p:spPr>
          <a:xfrm>
            <a:off x="9195372" y="1623745"/>
            <a:ext cx="2347721" cy="2550343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5285183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10;p25">
            <a:extLst>
              <a:ext uri="{FF2B5EF4-FFF2-40B4-BE49-F238E27FC236}">
                <a16:creationId xmlns:a16="http://schemas.microsoft.com/office/drawing/2014/main" id="{3E2574C1-5C24-46B7-889D-B01BC2B541E8}"/>
              </a:ext>
            </a:extLst>
          </p:cNvPr>
          <p:cNvSpPr txBox="1">
            <a:spLocks/>
          </p:cNvSpPr>
          <p:nvPr/>
        </p:nvSpPr>
        <p:spPr>
          <a:xfrm>
            <a:off x="407212" y="338573"/>
            <a:ext cx="11377576" cy="6180854"/>
          </a:xfrm>
          <a:prstGeom prst="rect">
            <a:avLst/>
          </a:prstGeom>
          <a:solidFill>
            <a:srgbClr val="0C343D">
              <a:alpha val="56699"/>
            </a:srgbClr>
          </a:solidFill>
        </p:spPr>
        <p:txBody>
          <a:bodyPr spcFirstLastPara="1" vert="horz" wrap="square" lIns="312000" tIns="312000" rIns="312000" bIns="121900" rtlCol="0" anchor="t" anchorCtr="0">
            <a:noAutofit/>
          </a:bodyPr>
          <a:lstStyle>
            <a:lvl1pPr marL="609585" lvl="0" indent="-39792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Arial" panose="020B0604020202020204" pitchFamily="34" charset="0"/>
              <a:buAutoNum type="arabicPeriod"/>
              <a:defRPr sz="1733" kern="1200">
                <a:solidFill>
                  <a:srgbClr val="F3F3F3"/>
                </a:solidFill>
                <a:latin typeface="+mn-lt"/>
                <a:ea typeface="+mn-ea"/>
                <a:cs typeface="+mn-cs"/>
              </a:defRPr>
            </a:lvl1pPr>
            <a:lvl2pPr marL="1219170" lvl="1" indent="-3979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 pitchFamily="34" charset="0"/>
              <a:buAutoNum type="alphaLcPeriod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754" lvl="2" indent="-3979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 pitchFamily="34" charset="0"/>
              <a:buAutoNum type="romanLcPeriod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38339" lvl="3" indent="-3979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 pitchFamily="34" charset="0"/>
              <a:buAutoNum type="arabicPeriod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7924" lvl="4" indent="-3979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 pitchFamily="34" charset="0"/>
              <a:buAutoNum type="alphaLcPeriod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57509" lvl="5" indent="-3979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 pitchFamily="34" charset="0"/>
              <a:buAutoNum type="romanLcPeriod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67093" lvl="6" indent="-3979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 pitchFamily="34" charset="0"/>
              <a:buAutoNum type="arabicPeriod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678" lvl="7" indent="-3979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 pitchFamily="34" charset="0"/>
              <a:buAutoNum type="alphaLcPeriod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263" lvl="8" indent="-3979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2133"/>
              </a:spcAft>
              <a:buClr>
                <a:srgbClr val="000000"/>
              </a:buClr>
              <a:buSzPts val="1100"/>
              <a:buFont typeface="Arial" panose="020B0604020202020204" pitchFamily="34" charset="0"/>
              <a:buAutoNum type="romanLcPeriod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	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	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9531563-A059-478D-B296-72DF66F150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000" y="435006"/>
            <a:ext cx="10272000" cy="6422994"/>
          </a:xfrm>
          <a:noFill/>
        </p:spPr>
        <p:txBody>
          <a:bodyPr/>
          <a:lstStyle/>
          <a:p>
            <a:pPr marL="211662" indent="0" algn="ctr">
              <a:buClr>
                <a:srgbClr val="C00000"/>
              </a:buClr>
              <a:buNone/>
            </a:pPr>
            <a:r>
              <a:rPr lang="en-US" sz="4000" dirty="0">
                <a:solidFill>
                  <a:srgbClr val="FFFF00"/>
                </a:solidFill>
                <a:latin typeface="Arial Black" panose="020B0A04020102020204" pitchFamily="34" charset="0"/>
              </a:rPr>
              <a:t>Wall Following Algorithm</a:t>
            </a:r>
          </a:p>
          <a:p>
            <a:pPr marL="211662" indent="0">
              <a:buClr>
                <a:srgbClr val="C00000"/>
              </a:buClr>
              <a:buNone/>
            </a:pPr>
            <a:endParaRPr lang="en-US" sz="1800" dirty="0">
              <a:solidFill>
                <a:srgbClr val="FFFF00"/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sz="1800" dirty="0">
              <a:solidFill>
                <a:srgbClr val="FFFF00"/>
              </a:solidFill>
            </a:endParaRPr>
          </a:p>
        </p:txBody>
      </p:sp>
      <p:pic>
        <p:nvPicPr>
          <p:cNvPr id="25" name="Picture 24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4E88DAFE-F61C-4EF6-8A17-ABC03F5AC9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5714" y="1364776"/>
            <a:ext cx="5617670" cy="505821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0189685-039C-4592-86DF-5A610B41BE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2098" y="5941368"/>
            <a:ext cx="4041998" cy="963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4974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0"/>
          <p:cNvSpPr txBox="1">
            <a:spLocks noGrp="1"/>
          </p:cNvSpPr>
          <p:nvPr>
            <p:ph type="title"/>
          </p:nvPr>
        </p:nvSpPr>
        <p:spPr>
          <a:xfrm>
            <a:off x="6426832" y="1145611"/>
            <a:ext cx="5050400" cy="426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 algn="ctr"/>
            <a:r>
              <a:rPr lang="en-US" sz="8800" dirty="0">
                <a:latin typeface="Agency FB" panose="020B0503020202020204" pitchFamily="34" charset="0"/>
              </a:rPr>
              <a:t>Robot Brain</a:t>
            </a:r>
            <a:endParaRPr sz="8800" dirty="0">
              <a:latin typeface="Agency FB" panose="020B0503020202020204" pitchFamily="34" charset="0"/>
            </a:endParaRPr>
          </a:p>
        </p:txBody>
      </p:sp>
      <p:cxnSp>
        <p:nvCxnSpPr>
          <p:cNvPr id="177" name="Google Shape;177;p30"/>
          <p:cNvCxnSpPr/>
          <p:nvPr/>
        </p:nvCxnSpPr>
        <p:spPr>
          <a:xfrm rot="10800000" flipH="1">
            <a:off x="6756884" y="3903207"/>
            <a:ext cx="4567600" cy="2800"/>
          </a:xfrm>
          <a:prstGeom prst="straightConnector1">
            <a:avLst/>
          </a:prstGeom>
          <a:noFill/>
          <a:ln w="571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6" name="Google Shape;109;p25">
            <a:extLst>
              <a:ext uri="{FF2B5EF4-FFF2-40B4-BE49-F238E27FC236}">
                <a16:creationId xmlns:a16="http://schemas.microsoft.com/office/drawing/2014/main" id="{93C11794-18B3-4E01-9CC7-931F4AECF282}"/>
              </a:ext>
            </a:extLst>
          </p:cNvPr>
          <p:cNvSpPr txBox="1">
            <a:spLocks/>
          </p:cNvSpPr>
          <p:nvPr/>
        </p:nvSpPr>
        <p:spPr>
          <a:xfrm>
            <a:off x="9209189" y="6067104"/>
            <a:ext cx="4045621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lvl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4000" kern="1200">
                <a:solidFill>
                  <a:srgbClr val="F3F3F3"/>
                </a:solidFill>
                <a:latin typeface="+mj-lt"/>
                <a:ea typeface="+mj-ea"/>
                <a:cs typeface="+mj-c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4000">
                <a:solidFill>
                  <a:srgbClr val="F3F3F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4000">
                <a:solidFill>
                  <a:srgbClr val="F3F3F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4000">
                <a:solidFill>
                  <a:srgbClr val="F3F3F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4000">
                <a:solidFill>
                  <a:srgbClr val="F3F3F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4000">
                <a:solidFill>
                  <a:srgbClr val="F3F3F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4000">
                <a:solidFill>
                  <a:srgbClr val="F3F3F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4000">
                <a:solidFill>
                  <a:srgbClr val="F3F3F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4000">
                <a:solidFill>
                  <a:srgbClr val="F3F3F3"/>
                </a:solidFill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Agency FB" panose="020B0503020202020204" pitchFamily="34" charset="0"/>
                <a:ea typeface="+mj-ea"/>
                <a:cs typeface="+mj-cs"/>
              </a:rPr>
              <a:t>Team 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gency FB" panose="020B0503020202020204" pitchFamily="34" charset="0"/>
                <a:ea typeface="+mj-ea"/>
                <a:cs typeface="+mj-cs"/>
              </a:rPr>
              <a:t>X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Agency FB" panose="020B0503020202020204" pitchFamily="34" charset="0"/>
                <a:ea typeface="+mj-ea"/>
                <a:cs typeface="+mj-cs"/>
              </a:rPr>
              <a:t>- Tumbler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Agency FB" panose="020B0503020202020204" pitchFamily="34" charset="0"/>
                <a:ea typeface="+mj-ea"/>
                <a:cs typeface="+mj-cs"/>
              </a:rPr>
              <a:t>13.06.2020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F3F3F3"/>
              </a:solidFill>
              <a:effectLst/>
              <a:uLnTx/>
              <a:uFillTx/>
              <a:latin typeface="Agency FB" panose="020B0503020202020204" pitchFamily="34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8358113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110;p25">
            <a:extLst>
              <a:ext uri="{FF2B5EF4-FFF2-40B4-BE49-F238E27FC236}">
                <a16:creationId xmlns:a16="http://schemas.microsoft.com/office/drawing/2014/main" id="{F63207FC-180A-4584-AC6A-FEDD09632657}"/>
              </a:ext>
            </a:extLst>
          </p:cNvPr>
          <p:cNvSpPr txBox="1">
            <a:spLocks/>
          </p:cNvSpPr>
          <p:nvPr/>
        </p:nvSpPr>
        <p:spPr>
          <a:xfrm>
            <a:off x="407212" y="177553"/>
            <a:ext cx="11377576" cy="6341874"/>
          </a:xfrm>
          <a:prstGeom prst="rect">
            <a:avLst/>
          </a:prstGeom>
          <a:solidFill>
            <a:srgbClr val="0C343D">
              <a:alpha val="56699"/>
            </a:srgbClr>
          </a:solidFill>
        </p:spPr>
        <p:txBody>
          <a:bodyPr spcFirstLastPara="1" vert="horz" wrap="square" lIns="312000" tIns="312000" rIns="312000" bIns="121900" rtlCol="0" anchor="t" anchorCtr="0">
            <a:noAutofit/>
          </a:bodyPr>
          <a:lstStyle>
            <a:lvl1pPr marL="609585" lvl="0" indent="-39792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Arial" panose="020B0604020202020204" pitchFamily="34" charset="0"/>
              <a:buAutoNum type="arabicPeriod"/>
              <a:defRPr sz="1733" kern="1200">
                <a:solidFill>
                  <a:srgbClr val="F3F3F3"/>
                </a:solidFill>
                <a:latin typeface="+mn-lt"/>
                <a:ea typeface="+mn-ea"/>
                <a:cs typeface="+mn-cs"/>
              </a:defRPr>
            </a:lvl1pPr>
            <a:lvl2pPr marL="1219170" lvl="1" indent="-3979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 pitchFamily="34" charset="0"/>
              <a:buAutoNum type="alphaLcPeriod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754" lvl="2" indent="-3979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 pitchFamily="34" charset="0"/>
              <a:buAutoNum type="romanLcPeriod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38339" lvl="3" indent="-3979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 pitchFamily="34" charset="0"/>
              <a:buAutoNum type="arabicPeriod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7924" lvl="4" indent="-3979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 pitchFamily="34" charset="0"/>
              <a:buAutoNum type="alphaLcPeriod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57509" lvl="5" indent="-3979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 pitchFamily="34" charset="0"/>
              <a:buAutoNum type="romanLcPeriod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67093" lvl="6" indent="-3979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 pitchFamily="34" charset="0"/>
              <a:buAutoNum type="arabicPeriod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678" lvl="7" indent="-3979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 pitchFamily="34" charset="0"/>
              <a:buAutoNum type="alphaLcPeriod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263" lvl="8" indent="-3979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2133"/>
              </a:spcAft>
              <a:buClr>
                <a:srgbClr val="000000"/>
              </a:buClr>
              <a:buSzPts val="1100"/>
              <a:buFont typeface="Arial" panose="020B0604020202020204" pitchFamily="34" charset="0"/>
              <a:buAutoNum type="romanLcPeriod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	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	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970C361-7B27-42E6-8942-D0F2A22739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7923" y="852256"/>
            <a:ext cx="10795378" cy="5239577"/>
          </a:xfrm>
          <a:noFill/>
        </p:spPr>
        <p:txBody>
          <a:bodyPr/>
          <a:lstStyle/>
          <a:p>
            <a:pPr marL="211662" indent="0">
              <a:buNone/>
            </a:pPr>
            <a:endParaRPr lang="en-US" dirty="0"/>
          </a:p>
          <a:p>
            <a:pPr marL="211662" indent="0">
              <a:buNone/>
            </a:pPr>
            <a:endParaRPr lang="en-US" dirty="0"/>
          </a:p>
          <a:p>
            <a:pPr marL="211662" indent="0">
              <a:buNone/>
            </a:pPr>
            <a:endParaRPr lang="en-US" dirty="0"/>
          </a:p>
          <a:p>
            <a:pPr marL="211662" indent="0">
              <a:buNone/>
            </a:pPr>
            <a:endParaRPr lang="en-US" dirty="0"/>
          </a:p>
          <a:p>
            <a:pPr marL="211662" indent="0">
              <a:buNone/>
            </a:pPr>
            <a:endParaRPr lang="en-US" dirty="0"/>
          </a:p>
          <a:p>
            <a:pPr marL="211662" indent="0">
              <a:buNone/>
            </a:pPr>
            <a:endParaRPr lang="en-US" dirty="0"/>
          </a:p>
          <a:p>
            <a:pPr marL="211662" indent="0">
              <a:buNone/>
            </a:pPr>
            <a:endParaRPr lang="en-US" dirty="0"/>
          </a:p>
          <a:p>
            <a:pPr marL="211662" indent="0">
              <a:buNone/>
            </a:pPr>
            <a:endParaRPr lang="en-US" dirty="0"/>
          </a:p>
          <a:p>
            <a:pPr marL="211662" indent="0">
              <a:buNone/>
            </a:pPr>
            <a:endParaRPr lang="en-US" dirty="0"/>
          </a:p>
          <a:p>
            <a:pPr marL="211662" indent="0">
              <a:buNone/>
            </a:pPr>
            <a:endParaRPr lang="en-US" dirty="0"/>
          </a:p>
          <a:p>
            <a:pPr marL="211662" indent="0">
              <a:buNone/>
            </a:pPr>
            <a:endParaRPr lang="en-US" dirty="0"/>
          </a:p>
          <a:p>
            <a:pPr marL="211662" indent="0">
              <a:buNone/>
            </a:pPr>
            <a:endParaRPr lang="en-US" dirty="0"/>
          </a:p>
          <a:p>
            <a:pPr marL="211662" indent="0">
              <a:buNone/>
            </a:pPr>
            <a:endParaRPr lang="en-US" dirty="0"/>
          </a:p>
          <a:p>
            <a:pPr marL="211662" indent="0">
              <a:buClr>
                <a:srgbClr val="C00000"/>
              </a:buClr>
              <a:buNone/>
            </a:pPr>
            <a:r>
              <a:rPr lang="en-US" sz="2400" dirty="0">
                <a:solidFill>
                  <a:srgbClr val="FFFF00"/>
                </a:solidFill>
              </a:rPr>
              <a:t>[]</a:t>
            </a:r>
            <a:r>
              <a:rPr lang="en-US" sz="2400" dirty="0"/>
              <a:t>    A development board based on Atmega2560 microcontroller as our robot brain.</a:t>
            </a:r>
          </a:p>
          <a:p>
            <a:pPr marL="211662" indent="0">
              <a:buClr>
                <a:srgbClr val="C00000"/>
              </a:buClr>
              <a:buNone/>
            </a:pPr>
            <a:r>
              <a:rPr lang="en-US" sz="2400" dirty="0">
                <a:solidFill>
                  <a:srgbClr val="FFFF00"/>
                </a:solidFill>
              </a:rPr>
              <a:t>[]</a:t>
            </a:r>
            <a:r>
              <a:rPr lang="en-US" sz="2400" dirty="0"/>
              <a:t>    Has 54 digital input &amp; output pins.</a:t>
            </a:r>
          </a:p>
          <a:p>
            <a:pPr marL="211662" indent="0">
              <a:buClr>
                <a:srgbClr val="C00000"/>
              </a:buClr>
              <a:buNone/>
            </a:pPr>
            <a:r>
              <a:rPr lang="en-US" sz="2400" dirty="0">
                <a:solidFill>
                  <a:srgbClr val="FFFF00"/>
                </a:solidFill>
              </a:rPr>
              <a:t>[]</a:t>
            </a:r>
            <a:r>
              <a:rPr lang="en-US" sz="2400" dirty="0"/>
              <a:t>    Easy to use </a:t>
            </a:r>
          </a:p>
          <a:p>
            <a:pPr marL="211662" indent="0">
              <a:buClr>
                <a:srgbClr val="C00000"/>
              </a:buClr>
              <a:buNone/>
            </a:pPr>
            <a:r>
              <a:rPr lang="en-US" sz="2400" dirty="0">
                <a:solidFill>
                  <a:srgbClr val="FFFF00"/>
                </a:solidFill>
              </a:rPr>
              <a:t>[]</a:t>
            </a:r>
            <a:r>
              <a:rPr lang="en-US" sz="2400" dirty="0"/>
              <a:t>    Designed for the projects that require more I/O lines, sketch memory and more </a:t>
            </a:r>
          </a:p>
          <a:p>
            <a:pPr marL="211662" indent="0">
              <a:buClr>
                <a:srgbClr val="C00000"/>
              </a:buClr>
              <a:buNone/>
            </a:pPr>
            <a:r>
              <a:rPr lang="en-US" sz="2400" dirty="0"/>
              <a:t>       RAM.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70AC062-DE56-465E-B0D7-BCD633708D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33" y="177553"/>
            <a:ext cx="10272000" cy="674703"/>
          </a:xfrm>
        </p:spPr>
        <p:txBody>
          <a:bodyPr/>
          <a:lstStyle/>
          <a:p>
            <a:r>
              <a:rPr lang="en-US" dirty="0">
                <a:solidFill>
                  <a:srgbClr val="FFFF00"/>
                </a:solidFill>
                <a:latin typeface="Arial Black" panose="020B0A04020102020204" pitchFamily="34" charset="0"/>
              </a:rPr>
              <a:t>ARDUINO MEGA 2560</a:t>
            </a:r>
          </a:p>
        </p:txBody>
      </p:sp>
      <p:pic>
        <p:nvPicPr>
          <p:cNvPr id="7" name="Picture 6" descr="A circuit board&#10;&#10;Description automatically generated">
            <a:extLst>
              <a:ext uri="{FF2B5EF4-FFF2-40B4-BE49-F238E27FC236}">
                <a16:creationId xmlns:a16="http://schemas.microsoft.com/office/drawing/2014/main" id="{E66037E7-970B-451C-88EC-F59B646315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86055">
            <a:off x="7708196" y="1261908"/>
            <a:ext cx="2924864" cy="24285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A1E159B-E669-403B-8E5B-E63DC61DD1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1001" y="5894749"/>
            <a:ext cx="4041998" cy="96325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D70EA90-B2C3-40C5-926F-E2932C7946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7075" y="1062589"/>
            <a:ext cx="4402215" cy="289372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953741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Ai Tech Agency by Slidesgo">
  <a:themeElements>
    <a:clrScheme name="Simple Light">
      <a:dk1>
        <a:srgbClr val="0C343D"/>
      </a:dk1>
      <a:lt1>
        <a:srgbClr val="00C3B1"/>
      </a:lt1>
      <a:dk2>
        <a:srgbClr val="CC4125"/>
      </a:dk2>
      <a:lt2>
        <a:srgbClr val="F3F3F3"/>
      </a:lt2>
      <a:accent1>
        <a:srgbClr val="0C343D"/>
      </a:accent1>
      <a:accent2>
        <a:srgbClr val="00C3B1"/>
      </a:accent2>
      <a:accent3>
        <a:srgbClr val="CC4125"/>
      </a:accent3>
      <a:accent4>
        <a:srgbClr val="F3F3F3"/>
      </a:accent4>
      <a:accent5>
        <a:srgbClr val="0C343D"/>
      </a:accent5>
      <a:accent6>
        <a:srgbClr val="00C3B1"/>
      </a:accent6>
      <a:hlink>
        <a:srgbClr val="F3F3F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948</TotalTime>
  <Words>1019</Words>
  <Application>Microsoft Office PowerPoint</Application>
  <PresentationFormat>Widescreen</PresentationFormat>
  <Paragraphs>346</Paragraphs>
  <Slides>26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26</vt:i4>
      </vt:variant>
    </vt:vector>
  </HeadingPairs>
  <TitlesOfParts>
    <vt:vector size="42" baseType="lpstr">
      <vt:lpstr>Advent Pro Light</vt:lpstr>
      <vt:lpstr>Agency FB</vt:lpstr>
      <vt:lpstr>Anton</vt:lpstr>
      <vt:lpstr>Arial</vt:lpstr>
      <vt:lpstr>Arial Black</vt:lpstr>
      <vt:lpstr>Bahnschrift Light</vt:lpstr>
      <vt:lpstr>Bahnschrift SemiBold Condensed</vt:lpstr>
      <vt:lpstr>Calibri</vt:lpstr>
      <vt:lpstr>Calibri Light</vt:lpstr>
      <vt:lpstr>Fira Sans Condensed</vt:lpstr>
      <vt:lpstr>Fira Sans Condensed Light</vt:lpstr>
      <vt:lpstr>Josefin Slab</vt:lpstr>
      <vt:lpstr>Rajdhani</vt:lpstr>
      <vt:lpstr>Wingdings</vt:lpstr>
      <vt:lpstr>Office Theme</vt:lpstr>
      <vt:lpstr>Ai Tech Agency by Slidesgo</vt:lpstr>
      <vt:lpstr>Project Proposal</vt:lpstr>
      <vt:lpstr>Line Following</vt:lpstr>
      <vt:lpstr>Wall Following Pole Detection  &amp; Box Detection</vt:lpstr>
      <vt:lpstr>Wall Following &amp; Pole Detection</vt:lpstr>
      <vt:lpstr>PowerPoint Presentation</vt:lpstr>
      <vt:lpstr>Box Detection </vt:lpstr>
      <vt:lpstr>PowerPoint Presentation</vt:lpstr>
      <vt:lpstr>Robot Brain</vt:lpstr>
      <vt:lpstr>ARDUINO MEGA 2560</vt:lpstr>
      <vt:lpstr>Color detection and robot arm control</vt:lpstr>
      <vt:lpstr>TCS3200 color sensor</vt:lpstr>
      <vt:lpstr>Robot arm design</vt:lpstr>
      <vt:lpstr>Robot arm design</vt:lpstr>
      <vt:lpstr>Servo motor control algorithm</vt:lpstr>
      <vt:lpstr>RAMP AREA</vt:lpstr>
      <vt:lpstr>Description</vt:lpstr>
      <vt:lpstr>Control loop of the encoders</vt:lpstr>
      <vt:lpstr>Center of gravity and stability</vt:lpstr>
      <vt:lpstr>Robot Power</vt:lpstr>
      <vt:lpstr>The Battery </vt:lpstr>
      <vt:lpstr>Reasons for selecting the battery</vt:lpstr>
      <vt:lpstr>Gates</vt:lpstr>
      <vt:lpstr>PowerPoint Presentation</vt:lpstr>
      <vt:lpstr>PowerPoint Presentation</vt:lpstr>
      <vt:lpstr>PowerPoint Presentation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CONTENTS</dc:title>
  <dc:creator>charith janaka</dc:creator>
  <cp:lastModifiedBy>charith janaka</cp:lastModifiedBy>
  <cp:revision>56</cp:revision>
  <dcterms:created xsi:type="dcterms:W3CDTF">2020-06-08T13:39:50Z</dcterms:created>
  <dcterms:modified xsi:type="dcterms:W3CDTF">2020-06-12T11:33:05Z</dcterms:modified>
</cp:coreProperties>
</file>